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54"/>
  </p:handoutMasterIdLst>
  <p:sldIdLst>
    <p:sldId id="256" r:id="rId2"/>
    <p:sldId id="277" r:id="rId3"/>
    <p:sldId id="286" r:id="rId4"/>
    <p:sldId id="287" r:id="rId5"/>
    <p:sldId id="288" r:id="rId6"/>
    <p:sldId id="289" r:id="rId7"/>
    <p:sldId id="339" r:id="rId8"/>
    <p:sldId id="290" r:id="rId9"/>
    <p:sldId id="340" r:id="rId10"/>
    <p:sldId id="291" r:id="rId11"/>
    <p:sldId id="303" r:id="rId12"/>
    <p:sldId id="292" r:id="rId13"/>
    <p:sldId id="293" r:id="rId14"/>
    <p:sldId id="294" r:id="rId15"/>
    <p:sldId id="341" r:id="rId16"/>
    <p:sldId id="278" r:id="rId17"/>
    <p:sldId id="296" r:id="rId18"/>
    <p:sldId id="342" r:id="rId19"/>
    <p:sldId id="298" r:id="rId20"/>
    <p:sldId id="285" r:id="rId21"/>
    <p:sldId id="343" r:id="rId22"/>
    <p:sldId id="305" r:id="rId23"/>
    <p:sldId id="344" r:id="rId24"/>
    <p:sldId id="306" r:id="rId25"/>
    <p:sldId id="307" r:id="rId26"/>
    <p:sldId id="345" r:id="rId27"/>
    <p:sldId id="300" r:id="rId28"/>
    <p:sldId id="346" r:id="rId29"/>
    <p:sldId id="311" r:id="rId30"/>
    <p:sldId id="312" r:id="rId31"/>
    <p:sldId id="313" r:id="rId32"/>
    <p:sldId id="319" r:id="rId33"/>
    <p:sldId id="320" r:id="rId34"/>
    <p:sldId id="321" r:id="rId35"/>
    <p:sldId id="347" r:id="rId36"/>
    <p:sldId id="329" r:id="rId37"/>
    <p:sldId id="323" r:id="rId38"/>
    <p:sldId id="330" r:id="rId39"/>
    <p:sldId id="348" r:id="rId40"/>
    <p:sldId id="325" r:id="rId41"/>
    <p:sldId id="326" r:id="rId42"/>
    <p:sldId id="327" r:id="rId43"/>
    <p:sldId id="302" r:id="rId44"/>
    <p:sldId id="331" r:id="rId45"/>
    <p:sldId id="332" r:id="rId46"/>
    <p:sldId id="333" r:id="rId47"/>
    <p:sldId id="334" r:id="rId48"/>
    <p:sldId id="335" r:id="rId49"/>
    <p:sldId id="336" r:id="rId50"/>
    <p:sldId id="337" r:id="rId51"/>
    <p:sldId id="349" r:id="rId52"/>
    <p:sldId id="27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5" autoAdjust="0"/>
    <p:restoredTop sz="94592" autoAdjust="0"/>
  </p:normalViewPr>
  <p:slideViewPr>
    <p:cSldViewPr snapToGrid="0" snapToObjects="1">
      <p:cViewPr varScale="1">
        <p:scale>
          <a:sx n="89" d="100"/>
          <a:sy n="89" d="100"/>
        </p:scale>
        <p:origin x="-12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14,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14,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14,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14 FLUID MECHANICS</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14.8</a:t>
            </a:r>
          </a:p>
        </p:txBody>
      </p:sp>
      <p:pic>
        <p:nvPicPr>
          <p:cNvPr id="2" name="Picture Placeholder 1" descr="Figure A is a schematic drawing of a cylinder filled with fluid and open to the atmosphere on the top. A disk of mass Delta m, surface area A identical to the surface area of the cylinder, and height Delta y is placed in the fluid. A fluid of height h is located above the disk. Figure B is a schematic drawing of the force Delta m x g expressed by the disk, p (y) x A applied by the fluid above the disk, and p (y + Delta y) x A applied by the fluid below the dis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28" r="-8028"/>
          <a:stretch>
            <a:fillRect/>
          </a:stretch>
        </p:blipFill>
        <p:spPr/>
      </p:pic>
      <p:sp>
        <p:nvSpPr>
          <p:cNvPr id="7" name="Text Placeholder 6"/>
          <p:cNvSpPr>
            <a:spLocks noGrp="1"/>
          </p:cNvSpPr>
          <p:nvPr>
            <p:ph type="body" sz="quarter" idx="14"/>
          </p:nvPr>
        </p:nvSpPr>
        <p:spPr/>
        <p:txBody>
          <a:bodyPr>
            <a:normAutofit/>
          </a:bodyPr>
          <a:lstStyle/>
          <a:p>
            <a:r>
              <a:rPr lang="en-US" sz="1600" dirty="0"/>
              <a:t>Forces on a mass element inside a fluid. The weight of the element itself is shown in the free-body diagram.</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3" name="Picture Placeholder 2" descr="A schematic drawing of the beaker filled with fluid to the height h. Fluid exhibits pressure P0 equal to zero at the surface and pressure P at the bottom of the beak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613" r="-55613"/>
          <a:stretch>
            <a:fillRect/>
          </a:stretch>
        </p:blipFill>
        <p:spPr/>
      </p:pic>
    </p:spTree>
    <p:extLst>
      <p:ext uri="{BB962C8B-B14F-4D97-AF65-F5344CB8AC3E}">
        <p14:creationId xmlns:p14="http://schemas.microsoft.com/office/powerpoint/2010/main" val="210109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14.9</a:t>
            </a:r>
          </a:p>
        </p:txBody>
      </p:sp>
      <p:pic>
        <p:nvPicPr>
          <p:cNvPr id="2" name="Picture Placeholder 1" descr="A photo of a few glass containers of different shape connected by a glass tube at the bottom and filled with red fluid. The fluid is at the same height at the different glass contain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830" r="-36830"/>
          <a:stretch>
            <a:fillRect/>
          </a:stretch>
        </p:blipFill>
        <p:spPr/>
      </p:pic>
      <p:sp>
        <p:nvSpPr>
          <p:cNvPr id="7" name="Text Placeholder 6"/>
          <p:cNvSpPr>
            <a:spLocks noGrp="1"/>
          </p:cNvSpPr>
          <p:nvPr>
            <p:ph type="body" sz="quarter" idx="14"/>
          </p:nvPr>
        </p:nvSpPr>
        <p:spPr/>
        <p:txBody>
          <a:bodyPr>
            <a:normAutofit/>
          </a:bodyPr>
          <a:lstStyle/>
          <a:p>
            <a:r>
              <a:rPr lang="en-US" sz="1600" dirty="0"/>
              <a:t>If a fluid can flow freely between parts of a container, it rises to the same height in each part. In the container pictured, the pressure at the bottom of each column is the same; if it were not the same, the fluid would flow until the pressures became equal.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14.10</a:t>
            </a:r>
          </a:p>
        </p:txBody>
      </p:sp>
      <p:pic>
        <p:nvPicPr>
          <p:cNvPr id="2" name="Picture Placeholder 1" descr="Figure A is a schematic drawing of a tire filled with air. Pressure inside this tire exerts forces perpendicular to all surfaces it contacts, including the valve. Figure B is a schematic drawing of a swimmer under the water. Pressure is exerted perpendicular to all sides of this swimmer with a larger net buoyant force underneath the swimm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647" b="-6647"/>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100" dirty="0"/>
              <a:t>Pressure inside this tire exerts forces perpendicular to all surfaces it contacts. The arrows represent directions and magnitudes of the forces exerted at various points.</a:t>
            </a:r>
          </a:p>
          <a:p>
            <a:pPr marL="228600" indent="-228600">
              <a:buAutoNum type="alphaLcParenBoth"/>
            </a:pPr>
            <a:r>
              <a:rPr lang="en-US" sz="1100" dirty="0"/>
              <a:t>Pressure is exerted perpendicular to all sides of this swimmer, since the water would flow into the space he occupies if he were not there. The arrows represent the directions and magnitudes of the forces exerted at various points on the swimmer. Note that the forces are larger underneath, due to greater depth, giving a net upward or buoyant force. The net vertical force on the swimmer is equal to the sum of the buoyant force and the weight of the swimmer.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14.11</a:t>
            </a:r>
          </a:p>
        </p:txBody>
      </p:sp>
      <p:pic>
        <p:nvPicPr>
          <p:cNvPr id="2" name="Picture Placeholder 1" descr="Figure A is a photo of a gauge used to monitor the pressure in gas cylinders. Figure B is a photo of a tire gauge. Figure C is a photo of an ionization gauge used to monitor pressure in vacuum syste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311" b="-34311"/>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000" dirty="0"/>
              <a:t>Gauges are used to measure and monitor pressure in gas cylinders. Compressed gases are used in many industrial as well as medical applications.</a:t>
            </a:r>
          </a:p>
          <a:p>
            <a:pPr marL="228600" indent="-228600">
              <a:buAutoNum type="alphaLcParenBoth"/>
            </a:pPr>
            <a:r>
              <a:rPr lang="en-US" sz="1000" dirty="0"/>
              <a:t>Tire pressure gauges come in many different models, but all are meant for the same purpose: to measure the internal pressure of the tire. This enables the driver to keep the tires inflated at optimal pressure for load weight and driving conditions.</a:t>
            </a:r>
          </a:p>
          <a:p>
            <a:pPr marL="228600" indent="-228600">
              <a:buAutoNum type="alphaLcParenBoth"/>
            </a:pPr>
            <a:r>
              <a:rPr lang="en-US" sz="1000" dirty="0"/>
              <a:t>An ionization gauge is a high-sensitivity device used to monitor the pressure of gases in an enclosed system. Neutral gas molecules are ionized by the release of electrons, and the current is translated into a pressure reading. Ionization gauges are commonly used in industrial applications that rely on vacuum systems.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14.12</a:t>
            </a:r>
          </a:p>
        </p:txBody>
      </p:sp>
      <p:pic>
        <p:nvPicPr>
          <p:cNvPr id="2" name="Picture Placeholder 1" descr="Figure A is a schematic drawing of an open-tube manometer that has both sides open to the atmosphere. Water level is at an identical height on both sides. Figure B is a schematic drawing of an open-tube manometer that has one side open to the atmosphere and the second side connected to the air balloon. Water level is higher at the side opened to the atmosphere. Figure C is a schematic drawing of an open-tube manometer that has one side open to the atmosphere and the second side connected to a can of vacuum packed peanuts. Water level is lower at the side opened to the atmo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550" b="-13550"/>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fontScale="62500" lnSpcReduction="20000"/>
              </a:bodyPr>
              <a:lstStyle/>
              <a:p>
                <a:r>
                  <a:rPr lang="en-US" sz="1600" dirty="0"/>
                  <a:t>An open-tube manometer has one side open to the atmosphere.</a:t>
                </a:r>
              </a:p>
              <a:p>
                <a:pPr marL="228600" indent="-228600">
                  <a:buAutoNum type="alphaLcParenBoth"/>
                </a:pPr>
                <a:r>
                  <a:rPr lang="en-US" sz="1600" dirty="0"/>
                  <a:t>Fluid depth must be the same on both sides, or the pressure each side exerts at the bottom will be unequal and liquid will flow from the deeper side.</a:t>
                </a:r>
              </a:p>
              <a:p>
                <a:pPr marL="228600" indent="-228600">
                  <a:buAutoNum type="alphaLcParenBoth"/>
                </a:pPr>
                <a:r>
                  <a:rPr lang="en-US" sz="1600" dirty="0"/>
                  <a:t>A positive gauge pressure</a:t>
                </a:r>
                <a:r>
                  <a:rPr lang="en-US" sz="1600" i="1" dirty="0"/>
                  <a:t> p</a:t>
                </a:r>
                <a:r>
                  <a:rPr lang="en-US" sz="1600" i="1" baseline="-25000" dirty="0"/>
                  <a:t>g</a:t>
                </a:r>
                <a:r>
                  <a:rPr lang="en-US" sz="1600" i="1" dirty="0"/>
                  <a:t> </a:t>
                </a:r>
                <a:r>
                  <a:rPr lang="en-US" sz="1600" dirty="0">
                    <a:latin typeface="Cambria Math"/>
                    <a:cs typeface="Cambria Math"/>
                  </a:rPr>
                  <a:t>=</a:t>
                </a:r>
                <a:r>
                  <a:rPr lang="en-US" sz="1600" dirty="0"/>
                  <a:t> </a:t>
                </a:r>
                <a:r>
                  <a:rPr lang="en-US" sz="1600" i="1" dirty="0"/>
                  <a:t>h</a:t>
                </a:r>
                <a14:m>
                  <m:oMath xmlns:m="http://schemas.openxmlformats.org/officeDocument/2006/math">
                    <m:r>
                      <a:rPr lang="el-GR" sz="1600" i="1" dirty="0" smtClean="0">
                        <a:latin typeface="Cambria Math"/>
                        <a:cs typeface="Cambria Math"/>
                      </a:rPr>
                      <m:t>𝜌</m:t>
                    </m:r>
                  </m:oMath>
                </a14:m>
                <a:r>
                  <a:rPr lang="en-US" sz="1600" i="1" dirty="0"/>
                  <a:t>g </a:t>
                </a:r>
                <a:r>
                  <a:rPr lang="en-US" sz="1600" dirty="0"/>
                  <a:t>transmitted to one side of the manometer can support a column of fluid of height </a:t>
                </a:r>
                <a:r>
                  <a:rPr lang="en-US" sz="1600" i="1" dirty="0"/>
                  <a:t>h</a:t>
                </a:r>
                <a:r>
                  <a:rPr lang="en-US" sz="1600" dirty="0"/>
                  <a:t>.</a:t>
                </a:r>
              </a:p>
              <a:p>
                <a:pPr marL="228600" indent="-228600">
                  <a:buAutoNum type="alphaLcParenBoth"/>
                </a:pPr>
                <a:r>
                  <a:rPr lang="en-US" sz="1600" dirty="0"/>
                  <a:t>Similarly, atmospheric pressure is greater than a negative gauge pressure </a:t>
                </a:r>
                <a:r>
                  <a:rPr lang="en-US" sz="1600" i="1" dirty="0"/>
                  <a:t>p</a:t>
                </a:r>
                <a:r>
                  <a:rPr lang="en-US" sz="1600" i="1" baseline="-25000" dirty="0"/>
                  <a:t>g </a:t>
                </a:r>
                <a:r>
                  <a:rPr lang="en-US" sz="1600" dirty="0"/>
                  <a:t>by an amount </a:t>
                </a:r>
                <a:r>
                  <a:rPr lang="en-US" sz="1600" i="1" dirty="0"/>
                  <a:t>h</a:t>
                </a:r>
                <a14:m>
                  <m:oMath xmlns:m="http://schemas.openxmlformats.org/officeDocument/2006/math">
                    <m:r>
                      <a:rPr lang="el-GR" sz="1600" i="1" dirty="0" smtClean="0">
                        <a:latin typeface="Cambria Math"/>
                        <a:cs typeface="Cambria Math"/>
                      </a:rPr>
                      <m:t>𝜌</m:t>
                    </m:r>
                  </m:oMath>
                </a14:m>
                <a:r>
                  <a:rPr lang="en-US" sz="1600" i="1" dirty="0"/>
                  <a:t>g</a:t>
                </a:r>
                <a:r>
                  <a:rPr lang="en-US" sz="1600" dirty="0"/>
                  <a:t>. The jar’s rigidity prevents atmospheric pressure from being transmitted to the peanuts.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2618" b="-52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28448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14.13</a:t>
            </a:r>
          </a:p>
        </p:txBody>
      </p:sp>
      <p:pic>
        <p:nvPicPr>
          <p:cNvPr id="2" name="Picture Placeholder 1" descr="A schematic drawing of a mercury barometer. The atmosphere is able to force mercury in the tube to a height h because the pressure above the mercury is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3" b="-403"/>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mercury barometer measures atmospheric pressure. The pressure due to the mercury’s weight, </a:t>
                </a:r>
                <a:r>
                  <a:rPr lang="en-US" sz="1600" i="1" dirty="0">
                    <a:solidFill>
                      <a:schemeClr val="tx1"/>
                    </a:solidFill>
                  </a:rPr>
                  <a:t>h</a:t>
                </a:r>
                <a14:m>
                  <m:oMath xmlns:m="http://schemas.openxmlformats.org/officeDocument/2006/math">
                    <m:r>
                      <a:rPr lang="el-GR" sz="1600" i="1" dirty="0" smtClean="0">
                        <a:solidFill>
                          <a:srgbClr val="000000"/>
                        </a:solidFill>
                        <a:latin typeface="Cambria Math"/>
                        <a:cs typeface="Cambria Math"/>
                      </a:rPr>
                      <m:t>𝜌</m:t>
                    </m:r>
                  </m:oMath>
                </a14:m>
                <a:r>
                  <a:rPr lang="en-US" sz="1600" i="1" dirty="0">
                    <a:solidFill>
                      <a:schemeClr val="tx1"/>
                    </a:solidFill>
                  </a:rPr>
                  <a:t>g</a:t>
                </a:r>
                <a:r>
                  <a:rPr lang="en-US" sz="1600" dirty="0">
                    <a:solidFill>
                      <a:schemeClr val="tx1"/>
                    </a:solidFill>
                  </a:rPr>
                  <a:t>, equals atmospheric pressure. The atmosphere is able to force mercury in the tube to a height </a:t>
                </a:r>
                <a:r>
                  <a:rPr lang="en-US" sz="1600" i="1" dirty="0">
                    <a:solidFill>
                      <a:schemeClr val="tx1"/>
                    </a:solidFill>
                  </a:rPr>
                  <a:t>h</a:t>
                </a:r>
                <a:r>
                  <a:rPr lang="en-US" sz="1600" dirty="0">
                    <a:solidFill>
                      <a:schemeClr val="tx1"/>
                    </a:solidFill>
                  </a:rPr>
                  <a:t> because the pressure above the mercury is zero.</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779" t="-348" r="-1090"/>
                </a:stretch>
              </a:blipFill>
            </p:spPr>
            <p:txBody>
              <a:bodyPr/>
              <a:lstStyle/>
              <a:p>
                <a:r>
                  <a:rPr lang="en-US">
                    <a:noFill/>
                  </a:rPr>
                  <a:t> </a:t>
                </a:r>
              </a:p>
            </p:txBody>
          </p:sp>
        </mc:Fallback>
      </mc:AlternateContent>
      <p:pic>
        <p:nvPicPr>
          <p:cNvPr id="7"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14.14</a:t>
            </a:r>
          </a:p>
        </p:txBody>
      </p:sp>
      <p:pic>
        <p:nvPicPr>
          <p:cNvPr id="2" name="Picture Placeholder 1" descr="Left figure shows a U-tube filled with a liquid. The liquid is at the same height at both sides of the U-tube. Right figure shows a U-tube filled with two liquids of different densities. The liquids are at different heights on both sides of the U-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313853" y="1122386"/>
            <a:ext cx="6349605" cy="3500071"/>
          </a:xfrm>
        </p:spPr>
      </p:pic>
      <p:sp>
        <p:nvSpPr>
          <p:cNvPr id="7" name="Text Placeholder 6"/>
          <p:cNvSpPr>
            <a:spLocks noGrp="1"/>
          </p:cNvSpPr>
          <p:nvPr>
            <p:ph type="body" sz="quarter" idx="14"/>
          </p:nvPr>
        </p:nvSpPr>
        <p:spPr/>
        <p:txBody>
          <a:bodyPr>
            <a:normAutofit/>
          </a:bodyPr>
          <a:lstStyle/>
          <a:p>
            <a:r>
              <a:rPr lang="en-US" sz="1600" dirty="0"/>
              <a:t>Two liquids of different densities are shown in a U-tube.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14.15</a:t>
            </a:r>
          </a:p>
        </p:txBody>
      </p:sp>
      <p:pic>
        <p:nvPicPr>
          <p:cNvPr id="2" name="Picture Placeholder 1" descr="Figure A is a schematic drawing of a cylinder filled with fluid and opened to the atmosphere on one side. A disk of mass m and surface area A identical to the surface area of the cylinder is placed in the container. Distance between the disk and the bottom of the cylinder is h. Figure B is a schematic drawing of the cylinder with an additional disk of mass Mg placed atop mass m causing mass m to move low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69" r="-20069"/>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Pressure in a fluid changes when the fluid is compressed.</a:t>
            </a:r>
          </a:p>
          <a:p>
            <a:pPr marL="342900" indent="-342900">
              <a:buAutoNum type="alphaLcParenBoth"/>
            </a:pPr>
            <a:r>
              <a:rPr lang="en-US" sz="1600" dirty="0"/>
              <a:t>The pressure at the top layer of the fluid is different from pressure at the bottom layer.</a:t>
            </a:r>
          </a:p>
          <a:p>
            <a:pPr marL="342900" indent="-342900">
              <a:buAutoNum type="alphaLcParenBoth"/>
            </a:pPr>
            <a:r>
              <a:rPr lang="en-US" sz="1600" dirty="0"/>
              <a:t>The increase in pressure by adding weight to the piston is the same everywhere, for example, </a:t>
            </a:r>
            <a:r>
              <a:rPr lang="en-US" sz="1600" i="1" dirty="0"/>
              <a:t>p</a:t>
            </a:r>
            <a:r>
              <a:rPr lang="en-US" sz="1600" baseline="-25000" dirty="0"/>
              <a:t>top</a:t>
            </a:r>
            <a:r>
              <a:rPr lang="en-US" sz="1600" dirty="0"/>
              <a:t> </a:t>
            </a:r>
            <a:r>
              <a:rPr lang="en-US" sz="1600" baseline="-25000" dirty="0"/>
              <a:t>new</a:t>
            </a:r>
            <a:r>
              <a:rPr lang="en-US" sz="1600" dirty="0"/>
              <a:t> </a:t>
            </a:r>
            <a:r>
              <a:rPr lang="en-US" sz="1600" dirty="0">
                <a:latin typeface="Cambria Math"/>
                <a:cs typeface="Cambria Math"/>
              </a:rPr>
              <a:t>−</a:t>
            </a:r>
            <a:r>
              <a:rPr lang="en-US" sz="1600" dirty="0"/>
              <a:t> </a:t>
            </a:r>
            <a:r>
              <a:rPr lang="en-US" sz="1600" i="1" dirty="0"/>
              <a:t>p</a:t>
            </a:r>
            <a:r>
              <a:rPr lang="en-US" sz="1600" baseline="-25000" dirty="0"/>
              <a:t>top</a:t>
            </a:r>
            <a:r>
              <a:rPr lang="en-US" sz="1600" dirty="0"/>
              <a:t> </a:t>
            </a:r>
            <a:r>
              <a:rPr lang="en-US" sz="1600" dirty="0">
                <a:latin typeface="Cambria Math"/>
                <a:cs typeface="Cambria Math"/>
              </a:rPr>
              <a:t>=</a:t>
            </a:r>
            <a:r>
              <a:rPr lang="en-US" sz="1600" dirty="0"/>
              <a:t> </a:t>
            </a:r>
            <a:r>
              <a:rPr lang="en-US" sz="1600" i="1" dirty="0"/>
              <a:t>p</a:t>
            </a:r>
            <a:r>
              <a:rPr lang="en-US" sz="1600" baseline="-25000" dirty="0"/>
              <a:t>bottom</a:t>
            </a:r>
            <a:r>
              <a:rPr lang="en-US" sz="1600" dirty="0"/>
              <a:t> </a:t>
            </a:r>
            <a:r>
              <a:rPr lang="en-US" sz="1600" baseline="-25000" dirty="0"/>
              <a:t>new</a:t>
            </a:r>
            <a:r>
              <a:rPr lang="en-US" sz="1600" dirty="0"/>
              <a:t> </a:t>
            </a:r>
            <a:r>
              <a:rPr lang="en-US" sz="1600" dirty="0">
                <a:latin typeface="Cambria Math"/>
                <a:cs typeface="Cambria Math"/>
              </a:rPr>
              <a:t>−</a:t>
            </a:r>
            <a:r>
              <a:rPr lang="en-US" sz="1600" dirty="0"/>
              <a:t> </a:t>
            </a:r>
            <a:r>
              <a:rPr lang="en-US" sz="1600" i="1" dirty="0"/>
              <a:t>p</a:t>
            </a:r>
            <a:r>
              <a:rPr lang="en-US" sz="1600" baseline="-25000" dirty="0"/>
              <a:t>bottom</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1381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14.16</a:t>
            </a:r>
          </a:p>
        </p:txBody>
      </p:sp>
      <p:pic>
        <p:nvPicPr>
          <p:cNvPr id="2" name="Picture Placeholder 1" descr="A schematic drawing of a hydraulic system with two fluid-filled cylinders, capped with pistons and connected by a tube. A downward force F1 on the left piston with the surface area A1 creates a change in pressure that results in an upward force F2on the right piston with the surface area A2. Surface area A2 is larger than the surface area A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979" r="-59979"/>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600" dirty="0"/>
                  <a:t>A typical hydraulic system with two fluid-filled cylinders, capped with pistons and connected by a tube called a hydraulic line. A downward force </a:t>
                </a:r>
                <a14:m>
                  <m:oMath xmlns:m="http://schemas.openxmlformats.org/officeDocument/2006/math">
                    <m:sSub>
                      <m:sSubPr>
                        <m:ctrlPr>
                          <a:rPr lang="en-US" sz="1600" i="1">
                            <a:latin typeface="Cambria Math"/>
                          </a:rPr>
                        </m:ctrlPr>
                      </m:sSubPr>
                      <m:e>
                        <m:acc>
                          <m:accPr>
                            <m:chr m:val="⃗"/>
                            <m:ctrlPr>
                              <a:rPr lang="en-US" sz="1600" i="1" smtClean="0">
                                <a:latin typeface="Cambria Math"/>
                              </a:rPr>
                            </m:ctrlPr>
                          </m:accPr>
                          <m:e>
                            <m:r>
                              <a:rPr lang="en-US" sz="1600" b="1" i="0" smtClean="0">
                                <a:latin typeface="Cambria Math"/>
                              </a:rPr>
                              <m:t>𝐅</m:t>
                            </m:r>
                          </m:e>
                        </m:acc>
                      </m:e>
                      <m:sub>
                        <m:r>
                          <a:rPr lang="en-US" sz="1600" b="0" i="1" smtClean="0">
                            <a:latin typeface="Cambria Math"/>
                          </a:rPr>
                          <m:t>1</m:t>
                        </m:r>
                      </m:sub>
                    </m:sSub>
                  </m:oMath>
                </a14:m>
                <a:r>
                  <a:rPr lang="en-US" sz="1600" dirty="0"/>
                  <a:t> on the left piston creates a change in pressure that is transmitted undiminished to all parts of the enclosed fluid. This results in an upward force</a:t>
                </a:r>
                <a14:m>
                  <m:oMath xmlns:m="http://schemas.openxmlformats.org/officeDocument/2006/math">
                    <m:r>
                      <a:rPr lang="en-US" sz="1600" b="0" i="0" smtClean="0">
                        <a:latin typeface="Cambria Math"/>
                      </a:rPr>
                      <m:t> </m:t>
                    </m:r>
                    <m:sSub>
                      <m:sSubPr>
                        <m:ctrlPr>
                          <a:rPr lang="en-US" sz="1600" i="1">
                            <a:latin typeface="Cambria Math"/>
                          </a:rPr>
                        </m:ctrlPr>
                      </m:sSubPr>
                      <m:e>
                        <m:acc>
                          <m:accPr>
                            <m:chr m:val="⃗"/>
                            <m:ctrlPr>
                              <a:rPr lang="en-US" sz="1600" i="1">
                                <a:latin typeface="Cambria Math"/>
                              </a:rPr>
                            </m:ctrlPr>
                          </m:accPr>
                          <m:e>
                            <m:r>
                              <a:rPr lang="en-US" sz="1600" b="1">
                                <a:latin typeface="Cambria Math"/>
                              </a:rPr>
                              <m:t>𝐅</m:t>
                            </m:r>
                          </m:e>
                        </m:acc>
                      </m:e>
                      <m:sub>
                        <m:r>
                          <a:rPr lang="en-US" sz="1600" b="0" i="1" smtClean="0">
                            <a:latin typeface="Cambria Math"/>
                          </a:rPr>
                          <m:t>2</m:t>
                        </m:r>
                      </m:sub>
                    </m:sSub>
                  </m:oMath>
                </a14:m>
                <a:r>
                  <a:rPr lang="en-US" sz="1600" dirty="0"/>
                  <a:t> on</a:t>
                </a:r>
                <a:r>
                  <a:rPr lang="en-US" sz="1600" baseline="-25000" dirty="0"/>
                  <a:t> </a:t>
                </a:r>
                <a:r>
                  <a:rPr lang="en-US" sz="1600" dirty="0"/>
                  <a:t>the right piston that is larger than</a:t>
                </a:r>
                <a14:m>
                  <m:oMath xmlns:m="http://schemas.openxmlformats.org/officeDocument/2006/math">
                    <m:r>
                      <a:rPr lang="en-US" sz="1600" b="0" i="0" smtClean="0">
                        <a:latin typeface="Cambria Math"/>
                      </a:rPr>
                      <m:t> </m:t>
                    </m:r>
                    <m:sSub>
                      <m:sSubPr>
                        <m:ctrlPr>
                          <a:rPr lang="en-US" sz="1600" i="1">
                            <a:latin typeface="Cambria Math"/>
                          </a:rPr>
                        </m:ctrlPr>
                      </m:sSubPr>
                      <m:e>
                        <m:acc>
                          <m:accPr>
                            <m:chr m:val="⃗"/>
                            <m:ctrlPr>
                              <a:rPr lang="en-US" sz="1600" i="1">
                                <a:latin typeface="Cambria Math"/>
                              </a:rPr>
                            </m:ctrlPr>
                          </m:accPr>
                          <m:e>
                            <m:r>
                              <a:rPr lang="en-US" sz="1600" b="1">
                                <a:latin typeface="Cambria Math"/>
                              </a:rPr>
                              <m:t>𝐅</m:t>
                            </m:r>
                          </m:e>
                        </m:acc>
                      </m:e>
                      <m:sub>
                        <m:r>
                          <a:rPr lang="en-US" sz="1600" i="1">
                            <a:latin typeface="Cambria Math"/>
                          </a:rPr>
                          <m:t>1</m:t>
                        </m:r>
                      </m:sub>
                    </m:sSub>
                  </m:oMath>
                </a14:m>
                <a:r>
                  <a:rPr lang="en-US" sz="1600" dirty="0"/>
                  <a:t> because the right piston has a larger surface area.</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1738" b="-2460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a:t>
            </a:r>
          </a:p>
        </p:txBody>
      </p:sp>
      <p:pic>
        <p:nvPicPr>
          <p:cNvPr id="2" name="Picture Placeholder 1" descr="Left figure is a pressure map of Hurricane Arthur travelling up the East Coast. The low pressure center is indicated as the blue dot. Right figure is a satellite photo of Hurricane Arthur travelling up the East Coast of the United St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30" r="-16230"/>
          <a:stretch>
            <a:fillRect/>
          </a:stretch>
        </p:blipFill>
        <p:spPr/>
      </p:pic>
      <p:sp>
        <p:nvSpPr>
          <p:cNvPr id="7" name="Text Placeholder 6"/>
          <p:cNvSpPr>
            <a:spLocks noGrp="1"/>
          </p:cNvSpPr>
          <p:nvPr>
            <p:ph type="body" sz="quarter" idx="14"/>
          </p:nvPr>
        </p:nvSpPr>
        <p:spPr/>
        <p:txBody>
          <a:bodyPr>
            <a:noAutofit/>
          </a:bodyPr>
          <a:lstStyle/>
          <a:p>
            <a:r>
              <a:rPr lang="en-US" sz="1100" dirty="0"/>
              <a:t>This pressure map (left) and satellite photo (right) were used to model the path and impact of Hurricane Arthur as it traveled up the East Coast of the United States in July 2014. Computer models use force and energy equations to predict developing weather patterns. Scientists numerically integrate these time-dependent equations, along with the energy budgets of long- and short-wave solar energy, to model changes in the atmosphere. The pressure map on the left was created using the Weather Research and Forecasting Model designed at the National Center for Atmospheric Research. The colors represent the height of the 850-mbar pressure surface. (credit left: modification of work by The National Center for Atmospheric Research; credit right: modification of work by NRL Monterey Marine Meteorology Division, The National Oceanic and Atmospheric Administration)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14.17</a:t>
            </a:r>
          </a:p>
        </p:txBody>
      </p:sp>
      <p:pic>
        <p:nvPicPr>
          <p:cNvPr id="2" name="Picture Placeholder 1" descr="Figure A is a schematic drawing of a U tube filled with a fluid. A downward force F1 is applied at the left side with the surface area A1. A downward force F2 is applied on the right side with the surface area A2. Surface area A2 is larger than the surface area A1.Figure B is a photo of passenger car placed on the hydraulic j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03" b="-14903"/>
          <a:stretch>
            <a:fillRect/>
          </a:stretch>
        </p:blipFill>
        <p:spPr/>
      </p:pic>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600" dirty="0"/>
              <a:t>A hydraulic jack operates by applying forces (</a:t>
            </a:r>
            <a:r>
              <a:rPr lang="en-US" sz="1600" i="1" dirty="0"/>
              <a:t>F</a:t>
            </a:r>
            <a:r>
              <a:rPr lang="en-US" sz="1600" baseline="-25000" dirty="0"/>
              <a:t>1</a:t>
            </a:r>
            <a:r>
              <a:rPr lang="en-US" sz="1600" dirty="0"/>
              <a:t> , </a:t>
            </a:r>
            <a:r>
              <a:rPr lang="en-US" sz="1600" i="1" dirty="0"/>
              <a:t>F</a:t>
            </a:r>
            <a:r>
              <a:rPr lang="en-US" sz="1600" baseline="-25000" dirty="0"/>
              <a:t>2</a:t>
            </a:r>
            <a:r>
              <a:rPr lang="en-US" sz="1600" dirty="0"/>
              <a:t>) to an incompressible fluid in a U-tube, using a movable piston (</a:t>
            </a:r>
            <a:r>
              <a:rPr lang="en-US" sz="1600" i="1" dirty="0"/>
              <a:t>A</a:t>
            </a:r>
            <a:r>
              <a:rPr lang="en-US" sz="1600" baseline="-25000" dirty="0"/>
              <a:t>1</a:t>
            </a:r>
            <a:r>
              <a:rPr lang="en-US" sz="1600" dirty="0"/>
              <a:t>, </a:t>
            </a:r>
            <a:r>
              <a:rPr lang="en-US" sz="1600" i="1" dirty="0"/>
              <a:t>A</a:t>
            </a:r>
            <a:r>
              <a:rPr lang="en-US" sz="1600" baseline="-25000" dirty="0"/>
              <a:t>2</a:t>
            </a:r>
            <a:r>
              <a:rPr lang="en-US" sz="1600" dirty="0"/>
              <a:t>) on each side of the tube.</a:t>
            </a:r>
          </a:p>
          <a:p>
            <a:pPr marL="342900" indent="-342900">
              <a:buAutoNum type="alphaLcParenBoth"/>
            </a:pPr>
            <a:r>
              <a:rPr lang="en-US" sz="1600" dirty="0"/>
              <a:t>Hydraulic jacks are commonly used by car mechanics to lift vehicles so that repairs and maintenance can be performed.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8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14.18</a:t>
            </a:r>
          </a:p>
        </p:txBody>
      </p:sp>
      <p:pic>
        <p:nvPicPr>
          <p:cNvPr id="2" name="Picture Placeholder 1" descr="Figure is a schematic drawing of a hydraulic brake system. A foot is applied to the brake pedal with the force F1. It is transmitted to the pedal cylinder with the area A1 of 0.5 cm. The Pedal cylinder is connected to the hydraulic system with two wheel cylinders with an area A2 of 2.5 cm. Wheel cylinders create output force F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18" r="-42118"/>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Hydraulic brakes use Pascal’s principle. The driver pushes the brake pedal, exerting a force that is increased by the simple lever and again by the hydraulic system. Each of the identical wheel cylinders receives the same pressure and, therefore, creates the same force output </a:t>
            </a:r>
            <a:r>
              <a:rPr lang="en-US" sz="1600" i="1" dirty="0"/>
              <a:t>F</a:t>
            </a:r>
            <a:r>
              <a:rPr lang="en-US" sz="1600" baseline="-25000" dirty="0"/>
              <a:t>2</a:t>
            </a:r>
            <a:r>
              <a:rPr lang="en-US" sz="1600" dirty="0"/>
              <a:t>. The circular cross-sectional areas of the pedal and wheel cylinders are represented by </a:t>
            </a:r>
            <a:r>
              <a:rPr lang="en-US" sz="1600" i="1" dirty="0"/>
              <a:t>A</a:t>
            </a:r>
            <a:r>
              <a:rPr lang="en-US" sz="1600" baseline="-25000" dirty="0"/>
              <a:t>1</a:t>
            </a:r>
            <a:r>
              <a:rPr lang="en-US" sz="1600" dirty="0"/>
              <a:t> and </a:t>
            </a:r>
            <a:r>
              <a:rPr lang="en-US" sz="1600" i="1" dirty="0"/>
              <a:t>A</a:t>
            </a:r>
            <a:r>
              <a:rPr lang="en-US" sz="1600" baseline="-25000" dirty="0"/>
              <a:t>2</a:t>
            </a:r>
            <a:r>
              <a:rPr lang="en-US" sz="1600" dirty="0"/>
              <a:t>, respectively.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85294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14.19</a:t>
            </a:r>
          </a:p>
        </p:txBody>
      </p:sp>
      <p:pic>
        <p:nvPicPr>
          <p:cNvPr id="2" name="Picture Placeholder 1" descr="Figure A is a drawing of a ship anchor submerged underwater next to some sea shrubs. Figure B is a photo of a floating submarine with a wake on 3 sides. Figure C is a photo of many colored balloons floating in 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637" b="-10637"/>
          <a:stretch>
            <a:fillRect/>
          </a:stretch>
        </p:blipFill>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300" dirty="0"/>
              <a:t>Even objects that sink, like this anchor, are partly supported by water when submerged.</a:t>
            </a:r>
          </a:p>
          <a:p>
            <a:pPr marL="342900" indent="-342900">
              <a:buAutoNum type="alphaLcParenBoth"/>
            </a:pPr>
            <a:r>
              <a:rPr lang="en-US" sz="1300" dirty="0"/>
              <a:t>Submarines have adjustable density (ballast tanks) so that they may float or sink as desired.</a:t>
            </a:r>
          </a:p>
          <a:p>
            <a:pPr marL="342900" indent="-342900">
              <a:buAutoNum type="alphaLcParenBoth"/>
            </a:pPr>
            <a:r>
              <a:rPr lang="en-US" sz="1300" dirty="0"/>
              <a:t>Helium-filled balloons tug upward on their strings, demonstrating air’s buoyant effect.(credit b: modification of  work by Allied Navy; credit c: modification of work by “</a:t>
            </a:r>
            <a:r>
              <a:rPr lang="en-US" sz="1300" dirty="0" err="1"/>
              <a:t>Crystl</a:t>
            </a:r>
            <a:r>
              <a:rPr lang="en-US" sz="1300" dirty="0"/>
              <a:t>”/Flickr)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97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14.20</a:t>
            </a:r>
          </a:p>
        </p:txBody>
      </p:sp>
      <p:pic>
        <p:nvPicPr>
          <p:cNvPr id="2" name="Picture Placeholder 1" descr="Figure is a schematic drawing of the cylinder filled with fluid and opened to the atmosphere on one side. An imaginary object with the surface area A, that is smaller than the surface area of the cylinder, is submerged into the fluid. Distance between the top of the fluid and the top of the object is h1. Distance between the top of the fluid and the bottom of the object is h2. Forces F1 and F2 are applied to the top and the bottom of the object,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0340" r="-70340"/>
          <a:stretch>
            <a:fillRect/>
          </a:stretch>
        </p:blipFill>
        <p:spPr/>
      </p:pic>
      <p:sp>
        <p:nvSpPr>
          <p:cNvPr id="7" name="Text Placeholder 6"/>
          <p:cNvSpPr>
            <a:spLocks noGrp="1"/>
          </p:cNvSpPr>
          <p:nvPr>
            <p:ph type="body" sz="quarter" idx="14"/>
          </p:nvPr>
        </p:nvSpPr>
        <p:spPr/>
        <p:txBody>
          <a:bodyPr>
            <a:normAutofit/>
          </a:bodyPr>
          <a:lstStyle/>
          <a:p>
            <a:r>
              <a:rPr lang="en-US" sz="1600" dirty="0"/>
              <a:t>Pressure due to the weight of a fluid increases with depth because </a:t>
            </a:r>
            <a:r>
              <a:rPr lang="en-US" sz="1600" i="1" dirty="0"/>
              <a:t>p</a:t>
            </a:r>
            <a:r>
              <a:rPr lang="en-US" sz="1600" dirty="0"/>
              <a:t> </a:t>
            </a:r>
            <a:r>
              <a:rPr lang="en-US" sz="1600" dirty="0">
                <a:latin typeface="Cambria Math"/>
                <a:cs typeface="Cambria Math"/>
              </a:rPr>
              <a:t>=</a:t>
            </a:r>
            <a:r>
              <a:rPr lang="en-US" sz="1600" dirty="0"/>
              <a:t> </a:t>
            </a:r>
            <a:r>
              <a:rPr lang="en-US" sz="1600" i="1" dirty="0"/>
              <a:t>hpg</a:t>
            </a:r>
            <a:r>
              <a:rPr lang="en-US" sz="1600" dirty="0"/>
              <a:t>. This change in pressure and associated upward force on the bottom of the cylinder are greater than the downward force on the top of the cylinder. The differences in the force results in the buoyant force </a:t>
            </a:r>
            <a:r>
              <a:rPr lang="en-US" sz="1600" i="1" dirty="0"/>
              <a:t>F</a:t>
            </a:r>
            <a:r>
              <a:rPr lang="en-US" sz="1600" baseline="-25000" dirty="0"/>
              <a:t>B</a:t>
            </a:r>
            <a:r>
              <a:rPr lang="en-US" sz="1600" dirty="0"/>
              <a:t>. (Horizontal forces cancel.)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0158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14.21</a:t>
            </a:r>
          </a:p>
        </p:txBody>
      </p:sp>
      <p:pic>
        <p:nvPicPr>
          <p:cNvPr id="2" name="Picture Placeholder 1" descr="Figure A is a drawing of a person submerged in water. Force wobj is expressed by the person, force Fb is applied by the water to the person. Figure B is a drawing in which the person is replaced by water. Now Force wfl is expressed by the water that replaced the person, force Fb remains the sa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594" b="-16594"/>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400" dirty="0"/>
              <a:t>An object submerged in a fluid experiences a buoyant force </a:t>
            </a:r>
            <a:r>
              <a:rPr lang="en-US" sz="1400" i="1" dirty="0"/>
              <a:t>F</a:t>
            </a:r>
            <a:r>
              <a:rPr lang="en-US" sz="1400" baseline="-25000" dirty="0"/>
              <a:t>B</a:t>
            </a:r>
            <a:r>
              <a:rPr lang="en-US" sz="1400" dirty="0"/>
              <a:t>. If </a:t>
            </a:r>
            <a:r>
              <a:rPr lang="en-US" sz="1400" i="1" dirty="0"/>
              <a:t>F</a:t>
            </a:r>
            <a:r>
              <a:rPr lang="en-US" sz="1400" baseline="-25000" dirty="0"/>
              <a:t>B</a:t>
            </a:r>
            <a:r>
              <a:rPr lang="en-US" sz="1400" dirty="0"/>
              <a:t> is greater than the weight of the object, the object rises. If </a:t>
            </a:r>
            <a:r>
              <a:rPr lang="en-US" sz="1400" i="1" dirty="0"/>
              <a:t>F</a:t>
            </a:r>
            <a:r>
              <a:rPr lang="en-US" sz="1400" baseline="-25000" dirty="0"/>
              <a:t>B</a:t>
            </a:r>
            <a:r>
              <a:rPr lang="en-US" sz="1400" dirty="0"/>
              <a:t> is less than the weight of the object, the object sinks.</a:t>
            </a:r>
          </a:p>
          <a:p>
            <a:pPr marL="342900" indent="-342900">
              <a:buAutoNum type="alphaLcParenBoth"/>
            </a:pPr>
            <a:r>
              <a:rPr lang="en-US" sz="1400" dirty="0"/>
              <a:t>If the object is removed, it is replaced by fluid having weight </a:t>
            </a:r>
            <a:r>
              <a:rPr lang="en-US" sz="1400" i="1" dirty="0"/>
              <a:t>w</a:t>
            </a:r>
            <a:r>
              <a:rPr lang="en-US" sz="1400" baseline="-25000" dirty="0"/>
              <a:t>fl</a:t>
            </a:r>
            <a:r>
              <a:rPr lang="en-US" sz="1400" dirty="0"/>
              <a:t>. Since this weight is supported by surrounding fluid, the buoyant force must equal the weight of the fluid displaced.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97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14.22</a:t>
            </a:r>
          </a:p>
        </p:txBody>
      </p:sp>
      <p:pic>
        <p:nvPicPr>
          <p:cNvPr id="2" name="Picture Placeholder 1" descr="Figure A is a drawing of an unloaded ship floating high in the water. Figure B is a drawing of a loaded ship floating deeper in the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796" b="-12796"/>
          <a:stretch>
            <a:fillRect/>
          </a:stretch>
        </p:blipFill>
        <p:spPr/>
      </p:pic>
      <p:sp>
        <p:nvSpPr>
          <p:cNvPr id="7" name="Text Placeholder 6"/>
          <p:cNvSpPr>
            <a:spLocks noGrp="1"/>
          </p:cNvSpPr>
          <p:nvPr>
            <p:ph type="body" sz="quarter" idx="14"/>
          </p:nvPr>
        </p:nvSpPr>
        <p:spPr/>
        <p:txBody>
          <a:bodyPr>
            <a:normAutofit/>
          </a:bodyPr>
          <a:lstStyle/>
          <a:p>
            <a:r>
              <a:rPr lang="en-US" sz="1600" dirty="0"/>
              <a:t>An unloaded ship </a:t>
            </a:r>
            <a:r>
              <a:rPr lang="en-US" sz="1600" dirty="0">
                <a:solidFill>
                  <a:srgbClr val="6CB255"/>
                </a:solidFill>
              </a:rPr>
              <a:t>(a)</a:t>
            </a:r>
            <a:r>
              <a:rPr lang="en-US" sz="1600" dirty="0"/>
              <a:t> floats higher in the water than a loaded ship </a:t>
            </a:r>
            <a:r>
              <a:rPr lang="en-US" sz="1600" dirty="0">
                <a:solidFill>
                  <a:srgbClr val="6CB255"/>
                </a:solidFill>
              </a:rPr>
              <a:t>(b)</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5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14.23</a:t>
            </a:r>
          </a:p>
        </p:txBody>
      </p:sp>
      <p:pic>
        <p:nvPicPr>
          <p:cNvPr id="2" name="Picture Placeholder 1" descr="Figure A is a drawing of a coin in the air weighed on a manual scale. A large balance is used to counterbalance the coin. Figure B is a drawing of the same coin in water weighed on the manual scale. A smaller balance is used to counterbalance the co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463" b="-10463"/>
          <a:stretch>
            <a:fillRect/>
          </a:stretch>
        </p:blipFill>
        <p:spPr/>
      </p:pic>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600" dirty="0"/>
              <a:t>A coin is weighed in air.</a:t>
            </a:r>
          </a:p>
          <a:p>
            <a:pPr marL="342900" indent="-342900">
              <a:buAutoNum type="alphaLcParenBoth"/>
            </a:pPr>
            <a:r>
              <a:rPr lang="en-US" sz="1600" dirty="0"/>
              <a:t>The apparent weight of the coin is determined while it is completely submerged in a fluid of known density. These two measurements are used to calculate the density of the coin.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278958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14.24</a:t>
            </a:r>
          </a:p>
        </p:txBody>
      </p:sp>
      <p:pic>
        <p:nvPicPr>
          <p:cNvPr id="2" name="Picture Placeholder 1" descr="Figure is a pressure map of Hurricane Arthur traveling up the East Coast. The low pressure center is indicated as the blue dot. Wind speed is highest near the low pressure center with the winds moving in a counterclockwise direction around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266" b="-1226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velocity vectors show the flow of wind in Hurricane Arthur. Notice the circulation of the wind around the eye of the hurricane. Wind speeds are highest near the eye. The colors represent the relative vorticity, a measure of turning or spinning of the air.</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64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14.25</a:t>
            </a:r>
          </a:p>
        </p:txBody>
      </p:sp>
      <p:pic>
        <p:nvPicPr>
          <p:cNvPr id="2" name="Picture Placeholder 1" descr="Figure A is the schematic of the laminar flow shown as layers of fluid moving in parallel lines. Figure B is the schematics of the turbulent flow shown as layers of fluid moving in irregular, colliding path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2245" b="-42245"/>
          <a:stretch>
            <a:fillRect/>
          </a:stretch>
        </p:blipFill>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a:t>Laminar flow can be thought of as layers of fluid moving in parallel, regular paths.</a:t>
            </a:r>
          </a:p>
          <a:p>
            <a:pPr marL="342900" indent="-342900">
              <a:buAutoNum type="alphaLcParenBoth"/>
            </a:pPr>
            <a:r>
              <a:rPr lang="en-US" sz="1600" dirty="0"/>
              <a:t>In turbulent flow, regions of fluid move in irregular, colliding paths, resulting in mixing and swirling.</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1468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14.26</a:t>
            </a:r>
          </a:p>
        </p:txBody>
      </p:sp>
      <p:sp>
        <p:nvSpPr>
          <p:cNvPr id="7" name="Text Placeholder 6"/>
          <p:cNvSpPr>
            <a:spLocks noGrp="1"/>
          </p:cNvSpPr>
          <p:nvPr>
            <p:ph type="body" sz="quarter" idx="14"/>
          </p:nvPr>
        </p:nvSpPr>
        <p:spPr/>
        <p:txBody>
          <a:bodyPr>
            <a:normAutofit/>
          </a:bodyPr>
          <a:lstStyle/>
          <a:p>
            <a:r>
              <a:rPr lang="en-US" sz="1600" dirty="0"/>
              <a:t>Flow rate is the volume of fluid flowing past a point through the area </a:t>
            </a:r>
            <a:r>
              <a:rPr lang="en-US" sz="1600" i="1" dirty="0"/>
              <a:t>A</a:t>
            </a:r>
            <a:r>
              <a:rPr lang="en-US" sz="1600" dirty="0"/>
              <a:t> per unit time. Here, the shaded cylinder of fluid flows past point </a:t>
            </a:r>
            <a:r>
              <a:rPr lang="en-US" sz="1600" i="1" dirty="0"/>
              <a:t>P</a:t>
            </a:r>
            <a:r>
              <a:rPr lang="en-US" sz="1600" dirty="0"/>
              <a:t> in a uniform pipe in time </a:t>
            </a:r>
            <a:r>
              <a:rPr lang="en-US" sz="1600" i="1" dirty="0"/>
              <a:t>t</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ure is a schematic of a uniform pipeline with the cross-section area A. Fluid flows through the pipeline. Volume of fluid V passes a point P in time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462" y="1330025"/>
            <a:ext cx="7126942" cy="322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a:t>
            </a:r>
          </a:p>
        </p:txBody>
      </p:sp>
      <p:pic>
        <p:nvPicPr>
          <p:cNvPr id="2" name="Picture Placeholder 1" descr="Figure A shows an arrangement of atoms in a solid. The atoms are in close contact with neighboring atoms and are held in place by forces represented by springs. Figure B shows an arrangement of atoms in liquid. Atoms are also in close contact but can slide over one another. Figure C shows an arrangement of atoms in gas. Atoms move about freely and are separated by large distan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500" b="-3500"/>
          <a:stretch>
            <a:fillRect/>
          </a:stretch>
        </p:blipFill>
        <p:spPr/>
      </p:pic>
      <p:sp>
        <p:nvSpPr>
          <p:cNvPr id="7" name="Text Placeholder 6"/>
          <p:cNvSpPr>
            <a:spLocks noGrp="1"/>
          </p:cNvSpPr>
          <p:nvPr>
            <p:ph type="body" sz="quarter" idx="14"/>
          </p:nvPr>
        </p:nvSpPr>
        <p:spPr/>
        <p:txBody>
          <a:bodyPr>
            <a:normAutofit/>
          </a:bodyPr>
          <a:lstStyle/>
          <a:p>
            <a:pPr marL="228600" indent="-228600">
              <a:buAutoNum type="alphaLcParenBoth"/>
            </a:pPr>
            <a:r>
              <a:rPr lang="en-US" sz="1100" dirty="0"/>
              <a:t>Atoms in a solid are always in close contact with neighboring atoms, held in place by forces represented here by springs. </a:t>
            </a:r>
          </a:p>
          <a:p>
            <a:pPr marL="228600" indent="-228600">
              <a:buAutoNum type="alphaLcParenBoth"/>
            </a:pPr>
            <a:r>
              <a:rPr lang="en-US" sz="1100" dirty="0"/>
              <a:t>Atoms in a liquid are also in close contact but can slide over one another. Forces between the atoms strongly resist attempts to compress the atoms.</a:t>
            </a:r>
          </a:p>
          <a:p>
            <a:pPr marL="228600" indent="-228600">
              <a:buAutoNum type="alphaLcParenBoth"/>
            </a:pPr>
            <a:r>
              <a:rPr lang="en-US" sz="1100" dirty="0"/>
              <a:t>Atoms in a gas move about freely and are separated by large distances. A gas must be held in a closed container to prevent it from expanding freely and escaping.</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14.27</a:t>
            </a:r>
          </a:p>
        </p:txBody>
      </p:sp>
      <p:pic>
        <p:nvPicPr>
          <p:cNvPr id="2" name="Picture Placeholder 1" descr="Figure is the schematic of a pipeline that narrows from the cross section area A1 to the cross section area A2. Fluid flows through the pipeline. Volume of fluid V1 passes a point 1, located at the wide cross-section part, in time t. Volume of fluid V2 passes a point 2, located in the narrow cross-section part, in time 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236" b="-14236"/>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When a tube narrows, the same volume occupies a greater length. For the same volume to pass points 1 and 2 in a given time, the speed must be greater at point 2. The process is exactly reversible. If the fluid flows in the opposite direction, its speed decreases when the tube widens. (Note that the relative volumes of the two cylinders and the corresponding velocity vector arrows are not drawn to scale.)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5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14.28</a:t>
            </a:r>
          </a:p>
        </p:txBody>
      </p:sp>
      <p:pic>
        <p:nvPicPr>
          <p:cNvPr id="2" name="Picture Placeholder 1" descr="Figure is a schematic of fluid flowing in a uniform pipeline with the cross-section area A. Volume of fluid V delta t passes the pipeline during the time delta 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8875" b="-38875"/>
          <a:stretch>
            <a:fillRect/>
          </a:stretch>
        </p:blipFill>
        <p:spPr/>
      </p:pic>
      <p:sp>
        <p:nvSpPr>
          <p:cNvPr id="7" name="Text Placeholder 6"/>
          <p:cNvSpPr>
            <a:spLocks noGrp="1"/>
          </p:cNvSpPr>
          <p:nvPr>
            <p:ph type="body" sz="quarter" idx="14"/>
          </p:nvPr>
        </p:nvSpPr>
        <p:spPr/>
        <p:txBody>
          <a:bodyPr>
            <a:normAutofit/>
          </a:bodyPr>
          <a:lstStyle/>
          <a:p>
            <a:r>
              <a:rPr lang="en-US" sz="1600" dirty="0"/>
              <a:t>Geometry for deriving the equation of continuity. The amount of liquid entering the cross-sectional (shaded) area must equal the amount of liquid leaving the cross-sectional area if the liquid is incompressible.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5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14.29</a:t>
            </a:r>
          </a:p>
        </p:txBody>
      </p:sp>
      <p:pic>
        <p:nvPicPr>
          <p:cNvPr id="2" name="Picture Placeholder 1" descr="Figure is an overhead view of a car passing a truck on a highway. Air passing between the vehicles flows in a narrower channel and increases the speed from v1 to v2, causing the pressure between vehicles to drop from Po to P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968" r="-55968"/>
          <a:stretch>
            <a:fillRect/>
          </a:stretch>
        </p:blipFill>
        <p:spPr/>
      </p:pic>
      <p:sp>
        <p:nvSpPr>
          <p:cNvPr id="7" name="Text Placeholder 6"/>
          <p:cNvSpPr>
            <a:spLocks noGrp="1"/>
          </p:cNvSpPr>
          <p:nvPr>
            <p:ph type="body" sz="quarter" idx="14"/>
          </p:nvPr>
        </p:nvSpPr>
        <p:spPr/>
        <p:txBody>
          <a:bodyPr>
            <a:normAutofit/>
          </a:bodyPr>
          <a:lstStyle/>
          <a:p>
            <a:r>
              <a:rPr lang="en-US" sz="1600" dirty="0"/>
              <a:t>An overhead view of a car passing a truck on a highway. Air passing between the vehicles flows in a narrower channel and must increase its speed (</a:t>
            </a:r>
            <a:r>
              <a:rPr lang="en-US" sz="1600" i="1" dirty="0"/>
              <a:t>v</a:t>
            </a:r>
            <a:r>
              <a:rPr lang="en-US" sz="1600" baseline="-25000" dirty="0"/>
              <a:t>2</a:t>
            </a:r>
            <a:r>
              <a:rPr lang="en-US" sz="1600" dirty="0"/>
              <a:t> is greater than </a:t>
            </a:r>
            <a:r>
              <a:rPr lang="en-US" sz="1600" i="1" dirty="0"/>
              <a:t>v</a:t>
            </a:r>
            <a:r>
              <a:rPr lang="en-US" sz="1600" baseline="-25000" dirty="0"/>
              <a:t>1</a:t>
            </a:r>
            <a:r>
              <a:rPr lang="en-US" sz="1600" dirty="0"/>
              <a:t>), causing the pressure between them to drop (</a:t>
            </a:r>
            <a:r>
              <a:rPr lang="en-US" sz="1600" i="1" dirty="0"/>
              <a:t>p</a:t>
            </a:r>
            <a:r>
              <a:rPr lang="en-US" sz="1600" baseline="-25000" dirty="0"/>
              <a:t>i</a:t>
            </a:r>
            <a:r>
              <a:rPr lang="en-US" sz="1600" dirty="0"/>
              <a:t> is less than </a:t>
            </a:r>
            <a:r>
              <a:rPr lang="en-US" sz="1600" i="1" dirty="0"/>
              <a:t>p</a:t>
            </a:r>
            <a:r>
              <a:rPr lang="en-US" sz="1600" baseline="-25000" dirty="0"/>
              <a:t>o</a:t>
            </a:r>
            <a:r>
              <a:rPr lang="en-US" sz="1600" dirty="0"/>
              <a:t>). Greater pressure on the outside pushes the car and truck together.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26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14.30</a:t>
            </a:r>
          </a:p>
        </p:txBody>
      </p:sp>
      <p:pic>
        <p:nvPicPr>
          <p:cNvPr id="2" name="Picture Placeholder 1" descr="Figure is the schematics of a fluid flowing in an “S”-shaped pipeline with the cross-section area reducing from A1 (left bottom part) to A2 (right top part). The left bottom part is at the height y1 above the ground; right top part is at the height h2 above the ground. Fluid moves with the velocity v1 at the bottom part and v2 at the top part. Volume of fluid dv takes dx1 in the part of pipeline and dx2 in the top part of pipe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88" r="-9588"/>
          <a:stretch>
            <a:fillRect/>
          </a:stretch>
        </p:blipFill>
        <p:spPr/>
      </p:pic>
      <p:sp>
        <p:nvSpPr>
          <p:cNvPr id="7" name="Text Placeholder 6"/>
          <p:cNvSpPr>
            <a:spLocks noGrp="1"/>
          </p:cNvSpPr>
          <p:nvPr>
            <p:ph type="body" sz="quarter" idx="14"/>
          </p:nvPr>
        </p:nvSpPr>
        <p:spPr/>
        <p:txBody>
          <a:bodyPr>
            <a:normAutofit/>
          </a:bodyPr>
          <a:lstStyle/>
          <a:p>
            <a:r>
              <a:rPr lang="en-US" sz="1600" dirty="0"/>
              <a:t>The geometry used for the derivation of Bernoulli’s equation.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26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14.31</a:t>
            </a:r>
          </a:p>
        </p:txBody>
      </p:sp>
      <p:pic>
        <p:nvPicPr>
          <p:cNvPr id="2" name="Picture Placeholder 1" descr="Figure A is a drawing of a Bunsen burner: air and natural gas enter at the bottom and move upwards. Figure B is a drawing of an atomizer: a squeeze bulb creates a horizontally flowing jet of air that pulls moving drops of perfume upwards and out of the bottle. Figure C is a drawing of a common aspirator that has water moving from the top to the bottom and combines with the flow of air that enters from a side. Figure D is a drawing of a chimney in which a flow of hot air moves upwards combining with the cool air entering from the 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132" b="-16132"/>
          <a:stretch>
            <a:fillRect/>
          </a:stretch>
        </p:blipFill>
        <p:spPr/>
      </p:pic>
      <p:sp>
        <p:nvSpPr>
          <p:cNvPr id="7" name="Text Placeholder 6"/>
          <p:cNvSpPr>
            <a:spLocks noGrp="1"/>
          </p:cNvSpPr>
          <p:nvPr>
            <p:ph type="body" sz="quarter" idx="14"/>
          </p:nvPr>
        </p:nvSpPr>
        <p:spPr/>
        <p:txBody>
          <a:bodyPr>
            <a:noAutofit/>
          </a:bodyPr>
          <a:lstStyle/>
          <a:p>
            <a:r>
              <a:rPr lang="en-US" sz="1000" dirty="0"/>
              <a:t>Entrainment devices use increased fluid speed to create low pressures, which then entrain one fluid into another.</a:t>
            </a:r>
          </a:p>
          <a:p>
            <a:pPr marL="228600" indent="-228600">
              <a:buAutoNum type="alphaLcParenBoth"/>
            </a:pPr>
            <a:r>
              <a:rPr lang="en-US" sz="1000" dirty="0"/>
              <a:t>A Bunsen burner uses an adjustable gas nozzle, entraining air for proper combustion.</a:t>
            </a:r>
          </a:p>
          <a:p>
            <a:pPr marL="228600" indent="-228600">
              <a:buAutoNum type="alphaLcParenBoth"/>
            </a:pPr>
            <a:r>
              <a:rPr lang="en-US" sz="1000" dirty="0"/>
              <a:t>An atomizer uses a squeeze bulb to create a jet of air that entrains drops of perfume. Paint sprayers and carburetors use very similar techniques to move their respective liquids.</a:t>
            </a:r>
          </a:p>
          <a:p>
            <a:pPr marL="228600" indent="-228600">
              <a:buAutoNum type="alphaLcParenBoth"/>
            </a:pPr>
            <a:r>
              <a:rPr lang="en-US" sz="1000" dirty="0"/>
              <a:t>A common aspirator uses a high-speed stream of water to create a region of lower pressure. Aspirators may be used as suction pumps in dental and surgical situations or for draining a flooded basement or producing a reduced pressure in a vessel.</a:t>
            </a:r>
          </a:p>
          <a:p>
            <a:pPr marL="228600" indent="-228600">
              <a:buAutoNum type="alphaLcParenBoth"/>
            </a:pPr>
            <a:r>
              <a:rPr lang="en-US" sz="1000" dirty="0"/>
              <a:t>The chimney of a water heater is designed to entrain air into the pipe leading through the ceiling.</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26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14.32</a:t>
            </a:r>
          </a:p>
        </p:txBody>
      </p:sp>
      <p:pic>
        <p:nvPicPr>
          <p:cNvPr id="2" name="Picture Placeholder 1" descr="Figure A is a drawing of a manometer that is connected to two tubes that are close together and small enough not to disturb the flow. Tube 1 is open at the end facing the flow while Tube 2 has an opening on the side. Figure B is a drawing of a manometer that is connected to two tubes one of which (Tube 1) is inserted into another (Tube 2). Tube 1 is open at the end facing the flow while Tube 2 has an opening on the 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518" b="-11518"/>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000" dirty="0"/>
                  <a:t>Measurement of fluid speed based on Bernoulli’s principle.</a:t>
                </a:r>
              </a:p>
              <a:p>
                <a:pPr marL="228600" indent="-228600">
                  <a:buAutoNum type="alphaLcParenBoth"/>
                </a:pPr>
                <a:r>
                  <a:rPr lang="en-US" sz="1000" dirty="0"/>
                  <a:t>A manometer is connected to two tubes that are close together and small enough not to disturb the flow. Tube 1 is open at the end facing the flow. A dead spot having zero speed is created there. Tube 2 has an opening on the side, so the fluid has a speed </a:t>
                </a:r>
                <a:r>
                  <a:rPr lang="en-US" sz="1000" i="1" dirty="0"/>
                  <a:t>v</a:t>
                </a:r>
                <a:r>
                  <a:rPr lang="en-US" sz="1000" dirty="0"/>
                  <a:t> across the opening; thus, pressure there drops. The difference in pressure at the manometer is </a:t>
                </a:r>
                <a14:m>
                  <m:oMath xmlns:m="http://schemas.openxmlformats.org/officeDocument/2006/math">
                    <m:f>
                      <m:fPr>
                        <m:ctrlPr>
                          <a:rPr lang="en-US" sz="1000" i="1" smtClean="0">
                            <a:latin typeface="Cambria Math"/>
                          </a:rPr>
                        </m:ctrlPr>
                      </m:fPr>
                      <m:num>
                        <m:r>
                          <a:rPr lang="en-US" sz="1000" b="0" i="1" smtClean="0">
                            <a:latin typeface="Cambria Math"/>
                          </a:rPr>
                          <m:t>1</m:t>
                        </m:r>
                      </m:num>
                      <m:den>
                        <m:r>
                          <a:rPr lang="en-US" sz="1000" b="0" i="1" smtClean="0">
                            <a:latin typeface="Cambria Math"/>
                          </a:rPr>
                          <m:t>2</m:t>
                        </m:r>
                      </m:den>
                    </m:f>
                    <m:sSubSup>
                      <m:sSubSupPr>
                        <m:ctrlPr>
                          <a:rPr lang="en-US" sz="1000" b="0" i="1" smtClean="0">
                            <a:latin typeface="Cambria Math"/>
                          </a:rPr>
                        </m:ctrlPr>
                      </m:sSubSupPr>
                      <m:e>
                        <m:r>
                          <a:rPr lang="en-US" sz="1000" b="0" i="1" smtClean="0">
                            <a:latin typeface="Cambria Math"/>
                          </a:rPr>
                          <m:t>𝑝𝑣</m:t>
                        </m:r>
                      </m:e>
                      <m:sub/>
                      <m:sup>
                        <m:eqArr>
                          <m:eqArrPr>
                            <m:ctrlPr>
                              <a:rPr lang="en-US" sz="1000" b="0" i="1" smtClean="0">
                                <a:latin typeface="Cambria Math"/>
                              </a:rPr>
                            </m:ctrlPr>
                          </m:eqArrPr>
                          <m:e>
                            <m:r>
                              <a:rPr lang="en-US" sz="1000" b="0" i="1" smtClean="0">
                                <a:latin typeface="Cambria Math"/>
                              </a:rPr>
                              <m:t>2</m:t>
                            </m:r>
                          </m:e>
                          <m:e>
                            <m:r>
                              <a:rPr lang="en-US" sz="1000" b="0" i="1" smtClean="0">
                                <a:latin typeface="Cambria Math"/>
                              </a:rPr>
                              <m:t>2</m:t>
                            </m:r>
                          </m:e>
                        </m:eqArr>
                      </m:sup>
                    </m:sSubSup>
                  </m:oMath>
                </a14:m>
                <a:r>
                  <a:rPr lang="en-US" sz="1000" dirty="0"/>
                  <a:t>, so </a:t>
                </a:r>
                <a:r>
                  <a:rPr lang="en-US" sz="1000" i="1" dirty="0"/>
                  <a:t>h</a:t>
                </a:r>
                <a:r>
                  <a:rPr lang="en-US" sz="1000" dirty="0"/>
                  <a:t> is proportional to </a:t>
                </a:r>
                <a14:m>
                  <m:oMath xmlns:m="http://schemas.openxmlformats.org/officeDocument/2006/math">
                    <m:f>
                      <m:fPr>
                        <m:ctrlPr>
                          <a:rPr lang="en-US" sz="1000" i="1">
                            <a:latin typeface="Cambria Math"/>
                          </a:rPr>
                        </m:ctrlPr>
                      </m:fPr>
                      <m:num>
                        <m:r>
                          <a:rPr lang="en-US" sz="1000" i="1">
                            <a:latin typeface="Cambria Math"/>
                          </a:rPr>
                          <m:t>1</m:t>
                        </m:r>
                      </m:num>
                      <m:den>
                        <m:r>
                          <a:rPr lang="en-US" sz="1000" i="1">
                            <a:latin typeface="Cambria Math"/>
                          </a:rPr>
                          <m:t>2</m:t>
                        </m:r>
                      </m:den>
                    </m:f>
                    <m:sSubSup>
                      <m:sSubSupPr>
                        <m:ctrlPr>
                          <a:rPr lang="en-US" sz="1000" i="1">
                            <a:latin typeface="Cambria Math"/>
                          </a:rPr>
                        </m:ctrlPr>
                      </m:sSubSupPr>
                      <m:e>
                        <m:r>
                          <a:rPr lang="en-US" sz="1000" i="1">
                            <a:latin typeface="Cambria Math"/>
                          </a:rPr>
                          <m:t>𝑝𝑣</m:t>
                        </m:r>
                      </m:e>
                      <m:sub/>
                      <m:sup>
                        <m:eqArr>
                          <m:eqArrPr>
                            <m:ctrlPr>
                              <a:rPr lang="en-US" sz="1000" i="1">
                                <a:latin typeface="Cambria Math"/>
                              </a:rPr>
                            </m:ctrlPr>
                          </m:eqArrPr>
                          <m:e>
                            <m:r>
                              <a:rPr lang="en-US" sz="1000" i="1">
                                <a:latin typeface="Cambria Math"/>
                              </a:rPr>
                              <m:t>2</m:t>
                            </m:r>
                          </m:e>
                          <m:e>
                            <m:r>
                              <a:rPr lang="en-US" sz="1000" i="1">
                                <a:latin typeface="Cambria Math"/>
                              </a:rPr>
                              <m:t>2</m:t>
                            </m:r>
                          </m:e>
                        </m:eqArr>
                      </m:sup>
                    </m:sSubSup>
                  </m:oMath>
                </a14:m>
                <a:r>
                  <a:rPr lang="en-US" sz="1000" dirty="0"/>
                  <a:t>.</a:t>
                </a:r>
              </a:p>
              <a:p>
                <a:pPr marL="228600" indent="-228600">
                  <a:buAutoNum type="alphaLcParenBoth"/>
                </a:pPr>
                <a:r>
                  <a:rPr lang="en-US" sz="1000" dirty="0"/>
                  <a:t>This type of velocity measuring device is a Prandtl tube, also known as a pitot tube.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r="-151" b="-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82440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14.33</a:t>
            </a:r>
          </a:p>
        </p:txBody>
      </p:sp>
      <p:pic>
        <p:nvPicPr>
          <p:cNvPr id="2" name="Picture Placeholder 1" descr="Figure is a drawing of the fire truck with the extended ladder. Fireman on the top of the ladder uses hose to extinguish the fire. The flow of water from the hose is parallel to the ground and is 10 meters above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385" b="-14385"/>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Pressure in the nozzle of this fire hose is less than at ground level for two reasons: The water has to go uphill to get to the nozzle, and speed increases in the nozzle. In spite of its lowered pressure, the water can exert a large force on anything it strikes by virtue of its kinetic energy. Pressure in the water stream becomes equal to atmospheric pressure once it emerges into the air.</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20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14.34</a:t>
            </a:r>
          </a:p>
        </p:txBody>
      </p:sp>
      <p:pic>
        <p:nvPicPr>
          <p:cNvPr id="2" name="Picture Placeholder 1" descr="Figure A is the schematic of a laminar flow that occurs in layers without mixing. Fluid velocity is different for the different layers. Figure B is the schematic of a turbulent flow caused by the obstruction. Turbulent flow mixes the fluid resulting in the uniform fluid veloc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878" b="-11878"/>
          <a:stretch>
            <a:fillRect/>
          </a:stretch>
        </p:blipFill>
        <p:spPr/>
      </p:pic>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300" dirty="0"/>
              <a:t>Laminar flow occurs in layers without mixing. Notice that viscosity causes drag between layers as well as with the fixed surface. The speed near the bottom of the flow (</a:t>
            </a:r>
            <a:r>
              <a:rPr lang="en-US" sz="1300" i="1" dirty="0"/>
              <a:t>v</a:t>
            </a:r>
            <a:r>
              <a:rPr lang="en-US" sz="1300" baseline="-25000" dirty="0"/>
              <a:t>b</a:t>
            </a:r>
            <a:r>
              <a:rPr lang="en-US" sz="1300" dirty="0"/>
              <a:t>) is less than speed near the top (</a:t>
            </a:r>
            <a:r>
              <a:rPr lang="en-US" sz="1300" i="1" dirty="0"/>
              <a:t>v</a:t>
            </a:r>
            <a:r>
              <a:rPr lang="en-US" sz="1300" baseline="-25000" dirty="0"/>
              <a:t>t</a:t>
            </a:r>
            <a:r>
              <a:rPr lang="en-US" sz="1300" dirty="0"/>
              <a:t>) because in this case, the surface of the containing vessel is at the bottom.</a:t>
            </a:r>
          </a:p>
          <a:p>
            <a:pPr marL="342900" indent="-342900">
              <a:buAutoNum type="alphaLcParenBoth"/>
            </a:pPr>
            <a:r>
              <a:rPr lang="en-US" sz="1300" dirty="0"/>
              <a:t>An obstruction in the vessel causes turbulent flow. Turbulent flow mixes the fluid. There is more interaction, greater heating, and more resistance than in laminar flow.</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21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14.35</a:t>
            </a:r>
          </a:p>
        </p:txBody>
      </p:sp>
      <p:pic>
        <p:nvPicPr>
          <p:cNvPr id="2" name="Picture Placeholder 1" descr="Figure is a photo of smoke that rises smoothly at the bottom and forms swirls and eddies at the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91" b="6591"/>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Smoke rises smoothly for a while and then begins to form swirls and eddies. The smooth flow is called laminar flow, whereas the swirls and eddies typify turbulent flow. Smoke rises more rapidly when flowing smoothly than after it becomes turbulent, suggesting that turbulence poses more resistance to flow. (credit: “Creativity103”/Flickr)</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76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14.36</a:t>
            </a:r>
          </a:p>
        </p:txBody>
      </p:sp>
      <p:pic>
        <p:nvPicPr>
          <p:cNvPr id="2" name="Picture Placeholder 1" descr="Figure is a schematic drawing of the set-up for the measurement of viscosity for laminar flow of fluid between two plates of area A. L is the separation between two plates. The bottom plate is fixed. When the top plate is pushed to the right, it drags the fluid along with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945" r="-21945"/>
          <a:stretch>
            <a:fillRect/>
          </a:stretch>
        </p:blipFill>
        <p:spPr/>
      </p:pic>
      <p:sp>
        <p:nvSpPr>
          <p:cNvPr id="7" name="Text Placeholder 6"/>
          <p:cNvSpPr>
            <a:spLocks noGrp="1"/>
          </p:cNvSpPr>
          <p:nvPr>
            <p:ph type="body" sz="quarter" idx="14"/>
          </p:nvPr>
        </p:nvSpPr>
        <p:spPr/>
        <p:txBody>
          <a:bodyPr>
            <a:normAutofit/>
          </a:bodyPr>
          <a:lstStyle/>
          <a:p>
            <a:r>
              <a:rPr lang="en-US" sz="1600" dirty="0"/>
              <a:t>Measurement of viscosity for laminar flow of fluid between two plates of area </a:t>
            </a:r>
            <a:r>
              <a:rPr lang="en-US" sz="1600" i="1" dirty="0"/>
              <a:t>A</a:t>
            </a:r>
            <a:r>
              <a:rPr lang="en-US" sz="1600" dirty="0"/>
              <a:t>. The bottom plate is fixed. When the top plate is pushed to the right, it drags the fluid along with it.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4440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a:t>
            </a:r>
          </a:p>
        </p:txBody>
      </p:sp>
      <p:pic>
        <p:nvPicPr>
          <p:cNvPr id="2" name="Picture Placeholder 1" descr="Figure A is a photo of a large block of wood and a small block of brass located on a scale. Scale indicates an identical weight of both blocks. Figure B is a photo of a large block of wood in a fish tank filled with water. The small brass block sinks to the bottom while the block of wood floa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70" r="-2570"/>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500" dirty="0"/>
              <a:t>A block of brass and a block of wood both have the same weight and mass, but the block of wood has a much greater volume.</a:t>
            </a:r>
          </a:p>
          <a:p>
            <a:pPr marL="342900" indent="-342900">
              <a:buAutoNum type="alphaLcParenBoth"/>
            </a:pPr>
            <a:r>
              <a:rPr lang="en-US" sz="1500" dirty="0"/>
              <a:t>When placed in a fish tank filled with water, the cube of brass sinks and the block of wood floats. (The block of wood is the same in both pictures; it was turned on its side to fit on the scale.)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14.37</a:t>
            </a:r>
          </a:p>
        </p:txBody>
      </p:sp>
      <p:pic>
        <p:nvPicPr>
          <p:cNvPr id="2" name="Picture Placeholder 1" descr="Figure A is a schematic drawing of the non-viscous flow of fluid in a tube. All layers of fluid move with the same speed. Figure B is a schematic drawing of the nonviscous flow of fluid in a tube. Layers at the center of the tube move at a higher speed. Figure C is a photo of a Bunsen burner with the conical – shaped flame above it.&#10;Figure A is a schematic drawing of the non-viscous flow of fluid in a tube. All layers of fluid move with the same speed. Figure B is a schematic drawing of the nonviscous flow of fluid in a tube. Layers at the center of the tube move at a higher speed. Figure C is a photo of a Bunsen burner with the conical – shaped flame above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08" r="-27208"/>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200" dirty="0"/>
              <a:t>If fluid flow in a tube has negligible resistance, the speed is the same all across the tube.</a:t>
            </a:r>
          </a:p>
          <a:p>
            <a:pPr marL="228600" indent="-228600">
              <a:buAutoNum type="alphaLcParenBoth"/>
            </a:pPr>
            <a:r>
              <a:rPr lang="en-US" sz="1200" dirty="0"/>
              <a:t>When a viscous fluid flows through a tube, its speed at the walls is zero, increasing steadily to its maximum at the center of the tube.</a:t>
            </a:r>
          </a:p>
          <a:p>
            <a:pPr marL="228600" indent="-228600">
              <a:buAutoNum type="alphaLcParenBoth"/>
            </a:pPr>
            <a:r>
              <a:rPr lang="en-US" sz="1200" dirty="0"/>
              <a:t>The shape of a Bunsen burner flame is due to the velocity profile across the tube. (credit c: modification of work by Jason Woodhead)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21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14.38</a:t>
            </a:r>
          </a:p>
        </p:txBody>
      </p:sp>
      <p:pic>
        <p:nvPicPr>
          <p:cNvPr id="2" name="Picture Placeholder 1" descr="Figure is the schematics of a tube of length l and radius r. Fluid flows through the tube in the direction from greater pressure p2 to lower pressure p1. Flow is laminar and is higher at the center of a tu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2" r="-412"/>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400" dirty="0"/>
                  <a:t>Poiseuille’s law applies to laminar flow of an incompressible fluid of viscosity </a:t>
                </a:r>
                <a14:m>
                  <m:oMath xmlns:m="http://schemas.openxmlformats.org/officeDocument/2006/math">
                    <m:r>
                      <a:rPr lang="en-US" sz="1400" i="1" dirty="0" smtClean="0">
                        <a:latin typeface="Cambria Math"/>
                        <a:cs typeface="Cambria Math"/>
                      </a:rPr>
                      <m:t>𝜂</m:t>
                    </m:r>
                  </m:oMath>
                </a14:m>
                <a:r>
                  <a:rPr lang="en-US" sz="1400" dirty="0"/>
                  <a:t> through a tube of length </a:t>
                </a:r>
                <a:r>
                  <a:rPr lang="en-US" sz="1400" i="1" dirty="0"/>
                  <a:t>l</a:t>
                </a:r>
                <a:r>
                  <a:rPr lang="en-US" sz="1400" dirty="0"/>
                  <a:t> and radius </a:t>
                </a:r>
                <a:r>
                  <a:rPr lang="en-US" sz="1400" i="1" dirty="0"/>
                  <a:t>r</a:t>
                </a:r>
                <a:r>
                  <a:rPr lang="en-US" sz="1400" dirty="0"/>
                  <a:t>. The direction of flow is from greater to lower pressure. Flow rate </a:t>
                </a:r>
                <a:r>
                  <a:rPr lang="en-US" sz="1400" i="1" dirty="0"/>
                  <a:t>Q</a:t>
                </a:r>
                <a:r>
                  <a:rPr lang="en-US" sz="1400" dirty="0"/>
                  <a:t> is directly proportional to the pressure difference </a:t>
                </a:r>
                <a:r>
                  <a:rPr lang="en-US" sz="1400" i="1" dirty="0"/>
                  <a:t>p</a:t>
                </a:r>
                <a:r>
                  <a:rPr lang="en-US" sz="1400" baseline="-25000" dirty="0"/>
                  <a:t>2</a:t>
                </a:r>
                <a:r>
                  <a:rPr lang="en-US" sz="1400" dirty="0"/>
                  <a:t> </a:t>
                </a:r>
                <a:r>
                  <a:rPr lang="en-US" sz="1400" dirty="0">
                    <a:latin typeface="Cambria Math"/>
                    <a:cs typeface="Cambria Math"/>
                  </a:rPr>
                  <a:t>−</a:t>
                </a:r>
                <a:r>
                  <a:rPr lang="en-US" sz="1400" dirty="0"/>
                  <a:t> </a:t>
                </a:r>
                <a:r>
                  <a:rPr lang="en-US" sz="1400" i="1" dirty="0"/>
                  <a:t>p</a:t>
                </a:r>
                <a:r>
                  <a:rPr lang="en-US" sz="1400" baseline="-25000" dirty="0"/>
                  <a:t>1</a:t>
                </a:r>
                <a:r>
                  <a:rPr lang="en-US" sz="1400" dirty="0"/>
                  <a:t> , and inversely proportional to the length </a:t>
                </a:r>
                <a:r>
                  <a:rPr lang="en-US" sz="1400" i="1" dirty="0"/>
                  <a:t>l</a:t>
                </a:r>
                <a:r>
                  <a:rPr lang="en-US" sz="1400" dirty="0"/>
                  <a:t> of the tube and viscosity </a:t>
                </a:r>
                <a14:m>
                  <m:oMath xmlns:m="http://schemas.openxmlformats.org/officeDocument/2006/math">
                    <m:r>
                      <a:rPr lang="en-US" sz="1400" i="1" dirty="0">
                        <a:latin typeface="Cambria Math"/>
                        <a:cs typeface="Cambria Math"/>
                      </a:rPr>
                      <m:t>𝜂</m:t>
                    </m:r>
                  </m:oMath>
                </a14:m>
                <a:r>
                  <a:rPr lang="en-US" sz="1400" dirty="0"/>
                  <a:t> of the fluid. Flow rate increases with radius by a factor of </a:t>
                </a:r>
                <a:r>
                  <a:rPr lang="en-US" sz="1400" i="1" dirty="0"/>
                  <a:t>r</a:t>
                </a:r>
                <a:r>
                  <a:rPr lang="en-US" sz="1400" baseline="30000" dirty="0"/>
                  <a:t>4</a:t>
                </a:r>
                <a:r>
                  <a:rPr lang="en-US" sz="14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151" t="-524"/>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21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14.39</a:t>
            </a:r>
          </a:p>
        </p:txBody>
      </p:sp>
      <p:pic>
        <p:nvPicPr>
          <p:cNvPr id="2" name="Picture Placeholder 1" descr="Figure is the schematic drawing of few small water lines leading to the individual houses that merge into the main water 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029" r="-24029"/>
          <a:stretch>
            <a:fillRect/>
          </a:stretch>
        </p:blipFill>
        <p:spPr/>
      </p:pic>
      <p:sp>
        <p:nvSpPr>
          <p:cNvPr id="7" name="Text Placeholder 6"/>
          <p:cNvSpPr>
            <a:spLocks noGrp="1"/>
          </p:cNvSpPr>
          <p:nvPr>
            <p:ph type="body" sz="quarter" idx="14"/>
          </p:nvPr>
        </p:nvSpPr>
        <p:spPr/>
        <p:txBody>
          <a:bodyPr>
            <a:normAutofit/>
          </a:bodyPr>
          <a:lstStyle/>
          <a:p>
            <a:r>
              <a:rPr lang="en-US" sz="1600" dirty="0"/>
              <a:t>During times of heavy use, there is a significant pressure drop in a water main, and </a:t>
            </a:r>
            <a:r>
              <a:rPr lang="en-US" sz="1600" i="1" dirty="0"/>
              <a:t>p</a:t>
            </a:r>
            <a:r>
              <a:rPr lang="en-US" sz="1600" baseline="-25000" dirty="0"/>
              <a:t>1</a:t>
            </a:r>
            <a:r>
              <a:rPr lang="en-US" sz="1600" dirty="0"/>
              <a:t> supplied to users is significantly less than </a:t>
            </a:r>
            <a:r>
              <a:rPr lang="en-US" sz="1600" i="1" dirty="0"/>
              <a:t>p</a:t>
            </a:r>
            <a:r>
              <a:rPr lang="en-US" sz="1600" baseline="-25000" dirty="0"/>
              <a:t>2</a:t>
            </a:r>
            <a:r>
              <a:rPr lang="en-US" sz="1600" dirty="0"/>
              <a:t> created at the water works. If the flow is very small, then the pressure drop is negligible, and </a:t>
            </a:r>
            <a:r>
              <a:rPr lang="en-US" sz="1600" i="1" dirty="0"/>
              <a:t>p</a:t>
            </a:r>
            <a:r>
              <a:rPr lang="en-US" sz="1600" baseline="-25000" dirty="0"/>
              <a:t>2</a:t>
            </a:r>
            <a:r>
              <a:rPr lang="en-US" sz="1600" dirty="0"/>
              <a:t> </a:t>
            </a:r>
            <a:r>
              <a:rPr lang="en-US" sz="1600" dirty="0">
                <a:latin typeface="Cambria Math"/>
                <a:cs typeface="Cambria Math"/>
              </a:rPr>
              <a:t>≈</a:t>
            </a:r>
            <a:r>
              <a:rPr lang="en-US" sz="1600" dirty="0"/>
              <a:t> </a:t>
            </a:r>
            <a:r>
              <a:rPr lang="en-US" sz="1600" i="1" dirty="0"/>
              <a:t>p</a:t>
            </a:r>
            <a:r>
              <a:rPr lang="en-US" sz="1600" baseline="-25000" dirty="0"/>
              <a:t>1</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2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4" name="Picture Placeholder 3" descr="A photo of a glass of ice water filled to the brim."/>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74151" r="-74151"/>
          <a:stretch>
            <a:fillRect/>
          </a:stretch>
        </p:blipFill>
        <p:spPr/>
      </p:pic>
    </p:spTree>
    <p:extLst>
      <p:ext uri="{BB962C8B-B14F-4D97-AF65-F5344CB8AC3E}">
        <p14:creationId xmlns:p14="http://schemas.microsoft.com/office/powerpoint/2010/main" val="3108997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2" name="Picture Placeholder 1" descr="A schematic drawing of sandbags placed around a leak outside of a river levee. The height of the stack of sandbags is identical to the height of the levee and exceeds the maximum level of water in the flooding rive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95011" y="1122386"/>
            <a:ext cx="6387289" cy="3500071"/>
          </a:xfrm>
        </p:spPr>
      </p:pic>
    </p:spTree>
    <p:extLst>
      <p:ext uri="{BB962C8B-B14F-4D97-AF65-F5344CB8AC3E}">
        <p14:creationId xmlns:p14="http://schemas.microsoft.com/office/powerpoint/2010/main" val="432519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25</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2" name="Picture Placeholder 1" descr="Figure is a drawing of a tube with a narrow segment labeled as a venture construction. Additional small connection is made at the constriction and allows entrained fluid to enter fluid flow."/>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615" r="-27615"/>
          <a:stretch>
            <a:fillRect/>
          </a:stretch>
        </p:blipFill>
        <p:spPr/>
      </p:pic>
    </p:spTree>
    <p:extLst>
      <p:ext uri="{BB962C8B-B14F-4D97-AF65-F5344CB8AC3E}">
        <p14:creationId xmlns:p14="http://schemas.microsoft.com/office/powerpoint/2010/main" val="432519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34</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2" name="Picture Placeholder 1" descr="Figure is a drawing of a boot with two leaks located at the same height. Leak 1 points up while leak two points horizontally."/>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76637" y="1122386"/>
            <a:ext cx="4624037" cy="3500071"/>
          </a:xfrm>
          <a:prstGeom prst="rect">
            <a:avLst/>
          </a:prstGeom>
          <a:noFill/>
          <a:ln>
            <a:noFill/>
          </a:ln>
        </p:spPr>
      </p:pic>
    </p:spTree>
    <p:extLst>
      <p:ext uri="{BB962C8B-B14F-4D97-AF65-F5344CB8AC3E}">
        <p14:creationId xmlns:p14="http://schemas.microsoft.com/office/powerpoint/2010/main" val="432519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40</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2" name="Picture Placeholder 1" descr="Figure is the schematic drawing of device that aligns the water into streams. Device has a circular shape and is separated into four segment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23" b="-923"/>
          <a:stretch>
            <a:fillRect/>
          </a:stretch>
        </p:blipFill>
        <p:spPr>
          <a:xfrm>
            <a:off x="457199" y="1122386"/>
            <a:ext cx="8062913" cy="3500071"/>
          </a:xfrm>
        </p:spPr>
      </p:pic>
    </p:spTree>
    <p:extLst>
      <p:ext uri="{BB962C8B-B14F-4D97-AF65-F5344CB8AC3E}">
        <p14:creationId xmlns:p14="http://schemas.microsoft.com/office/powerpoint/2010/main" val="432519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55</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2" name="Picture Placeholder 1" descr="Figure is a schematic drawing of a dam of height H and width w used to hold back a river. Region of the damn labeled as dy is located at the height y from the bottom of the dam and the height h below the level of wat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792" r="-23792"/>
          <a:stretch>
            <a:fillRect/>
          </a:stretch>
        </p:blipFill>
        <p:spPr/>
      </p:pic>
    </p:spTree>
    <p:extLst>
      <p:ext uri="{BB962C8B-B14F-4D97-AF65-F5344CB8AC3E}">
        <p14:creationId xmlns:p14="http://schemas.microsoft.com/office/powerpoint/2010/main" val="432519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89</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2" name="Picture Placeholder 1" descr="Figure is a schematic drawing of a cylinder filled with fluid and opened to the atmosphere on one side. A disk of mass 20 kg and surface area A identical to the surface area of the cylinder, is placed in the fluid. It is a half meter above the bottom of the container. A spout, that is open to the atmosphere, is located 0.15 m from the bottom of the tank."/>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813" r="-27813"/>
          <a:stretch>
            <a:fillRect/>
          </a:stretch>
        </p:blipFill>
        <p:spPr/>
      </p:pic>
    </p:spTree>
    <p:extLst>
      <p:ext uri="{BB962C8B-B14F-4D97-AF65-F5344CB8AC3E}">
        <p14:creationId xmlns:p14="http://schemas.microsoft.com/office/powerpoint/2010/main" val="43251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14.4</a:t>
            </a:r>
          </a:p>
        </p:txBody>
      </p:sp>
      <p:pic>
        <p:nvPicPr>
          <p:cNvPr id="2" name="Picture Placeholder 1" descr="Figure is a drawing of a container filled with a liquid. Small cubes are drawn in different regions of the container to indicate local density poi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55" r="-7355"/>
          <a:stretch>
            <a:fillRect/>
          </a:stretch>
        </p:blipFill>
        <p:spPr/>
      </p:pic>
      <p:sp>
        <p:nvSpPr>
          <p:cNvPr id="7" name="Text Placeholder 6"/>
          <p:cNvSpPr>
            <a:spLocks noGrp="1"/>
          </p:cNvSpPr>
          <p:nvPr>
            <p:ph type="body" sz="quarter" idx="14"/>
          </p:nvPr>
        </p:nvSpPr>
        <p:spPr/>
        <p:txBody>
          <a:bodyPr>
            <a:normAutofit/>
          </a:bodyPr>
          <a:lstStyle/>
          <a:p>
            <a:r>
              <a:rPr lang="en-US" sz="1600" dirty="0"/>
              <a:t>Density may vary throughout a heterogeneous mixture. Local density at a point is obtained from dividing mass by volume in a small volume around a given point.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90</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descr="OSC-Stacked-TM-RG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2" name="Picture Placeholder 1" descr="Figure is the schematic of a pipeline that narrows from the cross section area A1 to the cross section area A2. Fluid flows through the pipeline. Pressure and fluid velocity is different in the different parts of pipeline. They are P1 and v1 in the wide cross-section and P2 and v2 in the narrow cross section region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95" b="-10095"/>
          <a:stretch>
            <a:fillRect/>
          </a:stretch>
        </p:blipFill>
        <p:spPr/>
      </p:pic>
    </p:spTree>
    <p:extLst>
      <p:ext uri="{BB962C8B-B14F-4D97-AF65-F5344CB8AC3E}">
        <p14:creationId xmlns:p14="http://schemas.microsoft.com/office/powerpoint/2010/main" val="432519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128</a:t>
            </a:r>
          </a:p>
        </p:txBody>
      </p:sp>
      <p:pic>
        <p:nvPicPr>
          <p:cNvPr id="2" name="Picture Placeholder 1" descr="Figure is the schematic drawing of two pipes of equal and constant diameter. They are open to the atmosphere at one side and are connected to a tank filled with the water at another side. The connection for a bottom pipe is 10 meter above the 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07" r="-27607"/>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1508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9944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14.5</a:t>
            </a:r>
          </a:p>
        </p:txBody>
      </p:sp>
      <p:pic>
        <p:nvPicPr>
          <p:cNvPr id="2" name="Picture Placeholder 1" descr="Figure A is a drawing of a person being poked with a finger in a shoulder. The force of the finger is shown taking up a larger area, which produces only a small amount of pressure. Figure B is a drawing of a person being poked with a syringe with needle in a shoulder. The force of the syringe is shown taking up a smaller area, which produces a large amount of press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21" r="-5621"/>
          <a:stretch>
            <a:fillRect/>
          </a:stretch>
        </p:blipFill>
        <p:spPr/>
      </p:pic>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600" dirty="0"/>
              <a:t>A person being poked with a finger might be irritated, but the force has little lasting effect.</a:t>
            </a:r>
          </a:p>
          <a:p>
            <a:pPr marL="342900" indent="-342900">
              <a:buAutoNum type="alphaLcParenBoth"/>
            </a:pPr>
            <a:r>
              <a:rPr lang="en-US" sz="1600" dirty="0"/>
              <a:t>In contrast, the same force applied to an area the size of the sharp end of a needle is enough to break the skin.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14.6</a:t>
            </a:r>
          </a:p>
        </p:txBody>
      </p:sp>
      <p:pic>
        <p:nvPicPr>
          <p:cNvPr id="2" name="Picture Placeholder 1" descr="Figure A is a drawing of a container. Bottom of the container has an area A. Container is filled with the liquid to the height h. Text to the right of the container reads “Volume equals A times 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8448" r="-58448"/>
          <a:stretch>
            <a:fillRect/>
          </a:stretch>
        </p:blipFill>
        <p:spPr/>
      </p:pic>
      <p:sp>
        <p:nvSpPr>
          <p:cNvPr id="7" name="Text Placeholder 6"/>
          <p:cNvSpPr>
            <a:spLocks noGrp="1"/>
          </p:cNvSpPr>
          <p:nvPr>
            <p:ph type="body" sz="quarter" idx="14"/>
          </p:nvPr>
        </p:nvSpPr>
        <p:spPr/>
        <p:txBody>
          <a:bodyPr>
            <a:normAutofit/>
          </a:bodyPr>
          <a:lstStyle/>
          <a:p>
            <a:r>
              <a:rPr lang="en-US" sz="1600" dirty="0"/>
              <a:t>The bottom of this container supports the entire weight of the fluid in it. The vertical sides cannot exert an upward force on the fluid (since it cannot withstand a shearing force), so the bottom must support it all.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17599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14.7</a:t>
            </a:r>
          </a:p>
        </p:txBody>
      </p:sp>
      <p:pic>
        <p:nvPicPr>
          <p:cNvPr id="3" name="Picture Placeholder 2" descr="A photo of a dam erected on a riv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212" r="-18212"/>
          <a:stretch>
            <a:fillRect/>
          </a:stretch>
        </p:blipFill>
        <p:spPr/>
      </p:pic>
      <p:sp>
        <p:nvSpPr>
          <p:cNvPr id="7" name="Text Placeholder 6"/>
          <p:cNvSpPr>
            <a:spLocks noGrp="1"/>
          </p:cNvSpPr>
          <p:nvPr>
            <p:ph type="body" sz="quarter" idx="14"/>
          </p:nvPr>
        </p:nvSpPr>
        <p:spPr/>
        <p:txBody>
          <a:bodyPr>
            <a:normAutofit/>
          </a:bodyPr>
          <a:lstStyle/>
          <a:p>
            <a:r>
              <a:rPr lang="en-US" sz="1600" dirty="0"/>
              <a:t>The Three Gorges Dam, erected on the Yangtze River in central China in 2008, created a massive reservoir that displaced more than one million people. (credit: “Le Grand Portage”/Flickr)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9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14.1</a:t>
            </a:r>
          </a:p>
        </p:txBody>
      </p:sp>
      <p:pic>
        <p:nvPicPr>
          <p:cNvPr id="2" name="Picture Placeholder 1" descr="Figure is a schematic drawing of a dam with length L and height h erected on the river. There is a small canoe in the river with a single passenger. The formulas F equals p times A, and p equals h times p times g are included in this illustra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883" r="-3388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675023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697</TotalTime>
  <Words>2660</Words>
  <Application>Microsoft Office PowerPoint</Application>
  <PresentationFormat>On-screen Show (4:3)</PresentationFormat>
  <Paragraphs>120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Essential</vt:lpstr>
      <vt:lpstr>PowerPoint Presentation</vt:lpstr>
      <vt:lpstr>Figure 14.1</vt:lpstr>
      <vt:lpstr>Figure 14.2</vt:lpstr>
      <vt:lpstr>Figure 14.3</vt:lpstr>
      <vt:lpstr>Figure 14.4</vt:lpstr>
      <vt:lpstr>Figure 14.5</vt:lpstr>
      <vt:lpstr>Figure 14.6</vt:lpstr>
      <vt:lpstr>Figure 14.7</vt:lpstr>
      <vt:lpstr>Example 14.1</vt:lpstr>
      <vt:lpstr>Figure 14.8</vt:lpstr>
      <vt:lpstr>PowerPoint Presentation</vt:lpstr>
      <vt:lpstr>Figure 14.9</vt:lpstr>
      <vt:lpstr>Figure 14.10</vt:lpstr>
      <vt:lpstr>Figure 14.11</vt:lpstr>
      <vt:lpstr>Figure 14.12</vt:lpstr>
      <vt:lpstr>Figure 14.13</vt:lpstr>
      <vt:lpstr>Figure 14.14</vt:lpstr>
      <vt:lpstr>Figure 14.15</vt:lpstr>
      <vt:lpstr>Figure 14.16</vt:lpstr>
      <vt:lpstr>Figure 14.17</vt:lpstr>
      <vt:lpstr>Figure 14.18</vt:lpstr>
      <vt:lpstr>Figure 14.19</vt:lpstr>
      <vt:lpstr>Figure 14.20</vt:lpstr>
      <vt:lpstr>Figure 14.21</vt:lpstr>
      <vt:lpstr>Figure 14.22</vt:lpstr>
      <vt:lpstr>Figure 14.23</vt:lpstr>
      <vt:lpstr>Figure 14.24</vt:lpstr>
      <vt:lpstr>Figure 14.25</vt:lpstr>
      <vt:lpstr>Figure 14.26</vt:lpstr>
      <vt:lpstr>Figure 14.27</vt:lpstr>
      <vt:lpstr>Figure 14.28</vt:lpstr>
      <vt:lpstr>Figure 14.29</vt:lpstr>
      <vt:lpstr>Figure 14.30</vt:lpstr>
      <vt:lpstr>Figure 14.31</vt:lpstr>
      <vt:lpstr>Figure 14.32</vt:lpstr>
      <vt:lpstr>Figure 14.33</vt:lpstr>
      <vt:lpstr>Figure 14.34</vt:lpstr>
      <vt:lpstr>Figure 14.35</vt:lpstr>
      <vt:lpstr>Figure 14.36</vt:lpstr>
      <vt:lpstr>Figure 14.37</vt:lpstr>
      <vt:lpstr>Figure 14.38</vt:lpstr>
      <vt:lpstr>Figure 14.39</vt:lpstr>
      <vt:lpstr>EXERCISE 4</vt:lpstr>
      <vt:lpstr>EXERCISE 11</vt:lpstr>
      <vt:lpstr>EXERCISE 25</vt:lpstr>
      <vt:lpstr>EXERCISE 34</vt:lpstr>
      <vt:lpstr>EXERCISE 40</vt:lpstr>
      <vt:lpstr>EXERCISE 55</vt:lpstr>
      <vt:lpstr>EXERCISE 89</vt:lpstr>
      <vt:lpstr>EXERCISE 90</vt:lpstr>
      <vt:lpstr>Exercise 128</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136</cp:revision>
  <dcterms:created xsi:type="dcterms:W3CDTF">2012-06-04T02:13:36Z</dcterms:created>
  <dcterms:modified xsi:type="dcterms:W3CDTF">2019-11-14T18:58:30Z</dcterms:modified>
</cp:coreProperties>
</file>