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71"/>
  </p:handoutMasterIdLst>
  <p:sldIdLst>
    <p:sldId id="256" r:id="rId2"/>
    <p:sldId id="277" r:id="rId3"/>
    <p:sldId id="280" r:id="rId4"/>
    <p:sldId id="281" r:id="rId5"/>
    <p:sldId id="282" r:id="rId6"/>
    <p:sldId id="359" r:id="rId7"/>
    <p:sldId id="284" r:id="rId8"/>
    <p:sldId id="286" r:id="rId9"/>
    <p:sldId id="287" r:id="rId10"/>
    <p:sldId id="278" r:id="rId11"/>
    <p:sldId id="288" r:id="rId12"/>
    <p:sldId id="290" r:id="rId13"/>
    <p:sldId id="291" r:id="rId14"/>
    <p:sldId id="292" r:id="rId15"/>
    <p:sldId id="293" r:id="rId16"/>
    <p:sldId id="294" r:id="rId17"/>
    <p:sldId id="295" r:id="rId18"/>
    <p:sldId id="296" r:id="rId19"/>
    <p:sldId id="297" r:id="rId20"/>
    <p:sldId id="298" r:id="rId21"/>
    <p:sldId id="299" r:id="rId22"/>
    <p:sldId id="345" r:id="rId23"/>
    <p:sldId id="346" r:id="rId24"/>
    <p:sldId id="300" r:id="rId25"/>
    <p:sldId id="303" r:id="rId26"/>
    <p:sldId id="304" r:id="rId27"/>
    <p:sldId id="301" r:id="rId28"/>
    <p:sldId id="305" r:id="rId29"/>
    <p:sldId id="307" r:id="rId30"/>
    <p:sldId id="308" r:id="rId31"/>
    <p:sldId id="302" r:id="rId32"/>
    <p:sldId id="309" r:id="rId33"/>
    <p:sldId id="311" r:id="rId34"/>
    <p:sldId id="306" r:id="rId35"/>
    <p:sldId id="347" r:id="rId36"/>
    <p:sldId id="348" r:id="rId37"/>
    <p:sldId id="312" r:id="rId38"/>
    <p:sldId id="316" r:id="rId39"/>
    <p:sldId id="349" r:id="rId40"/>
    <p:sldId id="350" r:id="rId41"/>
    <p:sldId id="318" r:id="rId42"/>
    <p:sldId id="319" r:id="rId43"/>
    <p:sldId id="317" r:id="rId44"/>
    <p:sldId id="322" r:id="rId45"/>
    <p:sldId id="352" r:id="rId46"/>
    <p:sldId id="353" r:id="rId47"/>
    <p:sldId id="323" r:id="rId48"/>
    <p:sldId id="326" r:id="rId49"/>
    <p:sldId id="327" r:id="rId50"/>
    <p:sldId id="354" r:id="rId51"/>
    <p:sldId id="328" r:id="rId52"/>
    <p:sldId id="330" r:id="rId53"/>
    <p:sldId id="331" r:id="rId54"/>
    <p:sldId id="355" r:id="rId55"/>
    <p:sldId id="356" r:id="rId56"/>
    <p:sldId id="357" r:id="rId57"/>
    <p:sldId id="332" r:id="rId58"/>
    <p:sldId id="334" r:id="rId59"/>
    <p:sldId id="336" r:id="rId60"/>
    <p:sldId id="338" r:id="rId61"/>
    <p:sldId id="340" r:id="rId62"/>
    <p:sldId id="341" r:id="rId63"/>
    <p:sldId id="339" r:id="rId64"/>
    <p:sldId id="358" r:id="rId65"/>
    <p:sldId id="342" r:id="rId66"/>
    <p:sldId id="343" r:id="rId67"/>
    <p:sldId id="344" r:id="rId68"/>
    <p:sldId id="335" r:id="rId69"/>
    <p:sldId id="279"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255"/>
    <a:srgbClr val="E5D419"/>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56" autoAdjust="0"/>
    <p:restoredTop sz="94681" autoAdjust="0"/>
  </p:normalViewPr>
  <p:slideViewPr>
    <p:cSldViewPr snapToGrid="0" snapToObjects="1">
      <p:cViewPr varScale="1">
        <p:scale>
          <a:sx n="86" d="100"/>
          <a:sy n="86" d="100"/>
        </p:scale>
        <p:origin x="-84" y="-264"/>
      </p:cViewPr>
      <p:guideLst>
        <p:guide orient="horz" pos="2160"/>
        <p:guide pos="2880"/>
      </p:guideLst>
    </p:cSldViewPr>
  </p:slideViewPr>
  <p:outlineViewPr>
    <p:cViewPr>
      <p:scale>
        <a:sx n="33" d="100"/>
        <a:sy n="33" d="100"/>
      </p:scale>
      <p:origin x="0" y="281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11/14/2019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November 14,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November 14,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November 14,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November 14,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November 14,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5.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University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6 APPLICATIONS OF NEWTON’S LAWS</a:t>
            </a:r>
          </a:p>
          <a:p>
            <a:pPr algn="ctr"/>
            <a:r>
              <a:rPr lang="en-US" sz="1600" cap="none" dirty="0">
                <a:solidFill>
                  <a:schemeClr val="tx1"/>
                </a:solidFill>
                <a:latin typeface="+mn-lt"/>
              </a:rPr>
              <a:t>PowerPoint Image Slideshow</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33644"/>
            <a:ext cx="1507110" cy="102436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6.9</a:t>
            </a:r>
          </a:p>
        </p:txBody>
      </p:sp>
      <p:pic>
        <p:nvPicPr>
          <p:cNvPr id="2" name="Picture Placeholder 1" descr="(a) A photograph of a soldier firing a mortar shell straight up. (b) A free body diagram of the mortar shell shows forces F sub D and w, both pointing vertically down. Force w is larger than force F sub 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116" b="-2116"/>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pPr marL="342900" indent="-342900">
              <a:buFontTx/>
              <a:buAutoNum type="alphaLcParenBoth"/>
            </a:pPr>
            <a:r>
              <a:rPr lang="en-US" sz="1600" dirty="0">
                <a:solidFill>
                  <a:schemeClr val="tx1"/>
                </a:solidFill>
              </a:rPr>
              <a:t>The mortar fires a shell straight up; we consider the friction force provided by the air. </a:t>
            </a:r>
          </a:p>
          <a:p>
            <a:pPr marL="342900" indent="-342900">
              <a:buFontTx/>
              <a:buAutoNum type="alphaLcParenBoth"/>
            </a:pPr>
            <a:r>
              <a:rPr lang="en-US" sz="1600" dirty="0">
                <a:solidFill>
                  <a:schemeClr val="tx1"/>
                </a:solidFill>
              </a:rPr>
              <a:t>A free-body diagram is shown which indicates all the forces on the mortar shell.</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6.10</a:t>
            </a:r>
          </a:p>
        </p:txBody>
      </p:sp>
      <p:pic>
        <p:nvPicPr>
          <p:cNvPr id="2" name="Picture Placeholder 1" descr="The figure shows a crate on a flat surface. A black arrow points toward the right, away from the crate, and is labeled as the direction of motion or attempted motion. A red arrow pointing toward the left is located near the bottom left corner of the crate, at the interface between that corner and the supporting surface and is labeled as f. A magnified view of a bottom corner of the crate and the supporting surface shows that the roughness in the two surfaces leads to small gaps between them. There is direct contact only at a few poin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882" b="-2882"/>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r>
                  <a:rPr lang="en-US" sz="1150" dirty="0"/>
                  <a:t>Frictional forces, such as </a:t>
                </a:r>
                <a14:m>
                  <m:oMath xmlns:m="http://schemas.openxmlformats.org/officeDocument/2006/math">
                    <m:acc>
                      <m:accPr>
                        <m:chr m:val="⃗"/>
                        <m:ctrlPr>
                          <a:rPr lang="en-US" sz="1150" i="1">
                            <a:solidFill>
                              <a:schemeClr val="tx1"/>
                            </a:solidFill>
                            <a:latin typeface="Cambria Math"/>
                          </a:rPr>
                        </m:ctrlPr>
                      </m:accPr>
                      <m:e>
                        <m:r>
                          <a:rPr lang="en-US" sz="1150" b="1" i="0" smtClean="0">
                            <a:solidFill>
                              <a:schemeClr val="tx1"/>
                            </a:solidFill>
                            <a:latin typeface="Cambria Math"/>
                          </a:rPr>
                          <m:t>𝐟</m:t>
                        </m:r>
                      </m:e>
                    </m:acc>
                  </m:oMath>
                </a14:m>
                <a:r>
                  <a:rPr lang="en-US" sz="1150" dirty="0"/>
                  <a:t>, always oppose motion or attempted motion between objects in contact. Friction arises in part because of the roughness of the surfaces in contact, as seen in the expanded view. For the object to move, it must rise to where the peaks of the top surface can skip along the bottom surface. Thus, a force is required just to set the object in motion. Some of the peaks will be broken off, also requiring a force to maintain motion. Much of the friction is actually due to attractive forces between molecules making up the two objects, so that even perfectly smooth surfaces are not friction-free. (In fact, perfectly smooth, clean surfaces of similar materials would adhere, forming a bond called a “cold </a:t>
                </a:r>
                <a:r>
                  <a:rPr lang="nl-NL" sz="1150" dirty="0" err="1"/>
                  <a:t>weld</a:t>
                </a:r>
                <a:r>
                  <a:rPr lang="nl-NL" sz="1150" dirty="0"/>
                  <a:t>.”)</a:t>
                </a:r>
                <a:endParaRPr lang="en-US" sz="115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t="-524" r="-76" b="-3665"/>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000920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6.11</a:t>
            </a:r>
          </a:p>
        </p:txBody>
      </p:sp>
      <p:pic>
        <p:nvPicPr>
          <p:cNvPr id="2" name="Picture Placeholder 1" descr="(a) The figure shows a block on a horizontal surface. The situation is that of impending motion. The following forces are shown: N vertically up, w vertically down, F to the right, f sub s to the left. Vectors N and w are the same size. Vectors F and f sub s are the same size. (b) The figure shows a block on a horizontal surface. The motion is to the right. The situation is that of friction behaving simply. The following forces are shown: N vertically up, w vertically down, F to the right, f sub k to the left. Vectors N and w are the same size. Vectors F is larger than f sub s. (c) A graph of the magnitude of the friction force f as a function of the applied force F is shown. In the interval from 0 to when the magnitude of f equals f sub s max, the graph is a straight line described by f sub s equals F. This is the static region, and f sub s max equals mu sub s times N. For values of F larger than this maximum value of f, the graph drops a bit then flattens out to a somewhat noisy but constant on average value. This is the kinetic region in which the magnitude of f is f sub k which is also equal to mu sub k times 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96" b="-696"/>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pPr marL="228600" indent="-228600">
                  <a:buAutoNum type="alphaLcParenBoth"/>
                </a:pPr>
                <a:r>
                  <a:rPr lang="en-US" sz="1200" dirty="0"/>
                  <a:t>The force of friction </a:t>
                </a:r>
                <a14:m>
                  <m:oMath xmlns:m="http://schemas.openxmlformats.org/officeDocument/2006/math">
                    <m:acc>
                      <m:accPr>
                        <m:chr m:val="⃗"/>
                        <m:ctrlPr>
                          <a:rPr lang="en-US" sz="1200" b="1" i="1">
                            <a:solidFill>
                              <a:schemeClr val="tx1"/>
                            </a:solidFill>
                            <a:latin typeface="Cambria Math"/>
                          </a:rPr>
                        </m:ctrlPr>
                      </m:accPr>
                      <m:e>
                        <m:r>
                          <a:rPr lang="en-US" sz="1200" b="1" i="0">
                            <a:solidFill>
                              <a:schemeClr val="tx1"/>
                            </a:solidFill>
                            <a:latin typeface="Cambria Math"/>
                          </a:rPr>
                          <m:t>𝐟</m:t>
                        </m:r>
                      </m:e>
                    </m:acc>
                  </m:oMath>
                </a14:m>
                <a:r>
                  <a:rPr lang="en-US" sz="1200" dirty="0"/>
                  <a:t> between the block and the rough surface opposes the direction of the applied force </a:t>
                </a:r>
                <a14:m>
                  <m:oMath xmlns:m="http://schemas.openxmlformats.org/officeDocument/2006/math">
                    <m:acc>
                      <m:accPr>
                        <m:chr m:val="⃗"/>
                        <m:ctrlPr>
                          <a:rPr lang="en-US" sz="1200" i="1">
                            <a:solidFill>
                              <a:schemeClr val="tx1"/>
                            </a:solidFill>
                            <a:latin typeface="Cambria Math"/>
                          </a:rPr>
                        </m:ctrlPr>
                      </m:accPr>
                      <m:e>
                        <m:r>
                          <a:rPr lang="en-US" sz="1200" b="1" i="0" smtClean="0">
                            <a:solidFill>
                              <a:schemeClr val="tx1"/>
                            </a:solidFill>
                            <a:latin typeface="Cambria Math"/>
                          </a:rPr>
                          <m:t>𝐅</m:t>
                        </m:r>
                      </m:e>
                    </m:acc>
                  </m:oMath>
                </a14:m>
                <a:r>
                  <a:rPr lang="en-US" sz="1200" dirty="0"/>
                  <a:t>. The magnitude of the static friction balances that of the applied force. This is shown in the left side of the graph in </a:t>
                </a:r>
                <a:r>
                  <a:rPr lang="en-US" sz="1200" dirty="0">
                    <a:solidFill>
                      <a:srgbClr val="6CB255"/>
                    </a:solidFill>
                  </a:rPr>
                  <a:t>(c)</a:t>
                </a:r>
                <a:r>
                  <a:rPr lang="en-US" sz="1200" dirty="0"/>
                  <a:t>. </a:t>
                </a:r>
                <a:endParaRPr lang="en-US" sz="1200" dirty="0">
                  <a:solidFill>
                    <a:srgbClr val="6CB255"/>
                  </a:solidFill>
                </a:endParaRPr>
              </a:p>
              <a:p>
                <a:pPr marL="228600" indent="-228600">
                  <a:buAutoNum type="alphaLcParenBoth"/>
                </a:pPr>
                <a:r>
                  <a:rPr lang="en-US" sz="1200" dirty="0"/>
                  <a:t>At some point, the magnitude of the applied force is greater than the force of kinetic friction, and the block moves to the right. This is shown in the right side of the graph.</a:t>
                </a:r>
              </a:p>
              <a:p>
                <a:pPr marL="228600" indent="-228600">
                  <a:buAutoNum type="alphaLcParenBoth"/>
                </a:pPr>
                <a:r>
                  <a:rPr lang="en-US" sz="1200" dirty="0"/>
                  <a:t>The graph of the frictional force versus the applied force; note that </a:t>
                </a:r>
                <a14:m>
                  <m:oMath xmlns:m="http://schemas.openxmlformats.org/officeDocument/2006/math">
                    <m:sSub>
                      <m:sSubPr>
                        <m:ctrlPr>
                          <a:rPr lang="en-US" sz="1200" i="1" smtClean="0">
                            <a:latin typeface="Cambria Math"/>
                          </a:rPr>
                        </m:ctrlPr>
                      </m:sSubPr>
                      <m:e>
                        <m:r>
                          <a:rPr lang="en-US" sz="1200" b="0" i="1" smtClean="0">
                            <a:latin typeface="Cambria Math"/>
                          </a:rPr>
                          <m:t>𝑓</m:t>
                        </m:r>
                      </m:e>
                      <m:sub>
                        <m:r>
                          <m:rPr>
                            <m:sty m:val="p"/>
                          </m:rPr>
                          <a:rPr lang="en-US" sz="1200" b="0" i="0" smtClean="0">
                            <a:latin typeface="Cambria Math"/>
                          </a:rPr>
                          <m:t>s</m:t>
                        </m:r>
                      </m:sub>
                    </m:sSub>
                    <m:d>
                      <m:dPr>
                        <m:ctrlPr>
                          <a:rPr lang="en-US" sz="1200" i="1" smtClean="0">
                            <a:latin typeface="Cambria Math"/>
                          </a:rPr>
                        </m:ctrlPr>
                      </m:dPr>
                      <m:e>
                        <m:r>
                          <m:rPr>
                            <m:sty m:val="p"/>
                          </m:rPr>
                          <a:rPr lang="en-US" sz="1200" b="0" i="0" smtClean="0">
                            <a:latin typeface="Cambria Math"/>
                          </a:rPr>
                          <m:t>max</m:t>
                        </m:r>
                      </m:e>
                    </m:d>
                    <m:r>
                      <a:rPr lang="en-US" sz="1200" b="0" i="1" smtClean="0">
                        <a:latin typeface="Cambria Math"/>
                      </a:rPr>
                      <m:t> </m:t>
                    </m:r>
                    <m:r>
                      <a:rPr lang="en-US" sz="1200" i="1" smtClean="0">
                        <a:latin typeface="Cambria Math"/>
                        <a:ea typeface="Cambria Math"/>
                      </a:rPr>
                      <m:t>&gt;</m:t>
                    </m:r>
                    <m:r>
                      <a:rPr lang="en-US" sz="1200" b="0" i="1" smtClean="0">
                        <a:latin typeface="Cambria Math"/>
                        <a:ea typeface="Cambria Math"/>
                      </a:rPr>
                      <m:t> </m:t>
                    </m:r>
                    <m:sSub>
                      <m:sSubPr>
                        <m:ctrlPr>
                          <a:rPr lang="en-US" sz="1200" i="1">
                            <a:latin typeface="Cambria Math"/>
                          </a:rPr>
                        </m:ctrlPr>
                      </m:sSubPr>
                      <m:e>
                        <m:r>
                          <a:rPr lang="en-US" sz="1200" i="1">
                            <a:latin typeface="Cambria Math"/>
                          </a:rPr>
                          <m:t>𝑓</m:t>
                        </m:r>
                      </m:e>
                      <m:sub>
                        <m:r>
                          <m:rPr>
                            <m:sty m:val="p"/>
                          </m:rPr>
                          <a:rPr lang="en-US" sz="1200" b="0" i="0" smtClean="0">
                            <a:latin typeface="Cambria Math"/>
                          </a:rPr>
                          <m:t>k</m:t>
                        </m:r>
                      </m:sub>
                    </m:sSub>
                  </m:oMath>
                </a14:m>
                <a:r>
                  <a:rPr lang="en-US" sz="1200" dirty="0"/>
                  <a:t>. This means that </a:t>
                </a:r>
                <a14:m>
                  <m:oMath xmlns:m="http://schemas.openxmlformats.org/officeDocument/2006/math">
                    <m:sSub>
                      <m:sSubPr>
                        <m:ctrlPr>
                          <a:rPr lang="en-US" sz="1200" i="1" smtClean="0">
                            <a:latin typeface="Cambria Math"/>
                          </a:rPr>
                        </m:ctrlPr>
                      </m:sSubPr>
                      <m:e>
                        <m:r>
                          <a:rPr lang="en-US" sz="1200" i="1" smtClean="0">
                            <a:latin typeface="Cambria Math"/>
                            <a:ea typeface="Cambria Math"/>
                          </a:rPr>
                          <m:t>𝜇</m:t>
                        </m:r>
                      </m:e>
                      <m:sub>
                        <m:r>
                          <m:rPr>
                            <m:sty m:val="p"/>
                          </m:rPr>
                          <a:rPr lang="en-US" sz="1200">
                            <a:latin typeface="Cambria Math"/>
                          </a:rPr>
                          <m:t>s</m:t>
                        </m:r>
                        <m:r>
                          <a:rPr lang="en-US" sz="1200" b="0" i="0" smtClean="0">
                            <a:latin typeface="Cambria Math"/>
                          </a:rPr>
                          <m:t> </m:t>
                        </m:r>
                      </m:sub>
                    </m:sSub>
                    <m:r>
                      <a:rPr lang="en-US" sz="1200" i="1" smtClean="0">
                        <a:latin typeface="Cambria Math"/>
                        <a:ea typeface="Cambria Math"/>
                      </a:rPr>
                      <m:t>&gt;</m:t>
                    </m:r>
                    <m:r>
                      <a:rPr lang="en-US" sz="1200" b="0" i="1" smtClean="0">
                        <a:latin typeface="Cambria Math"/>
                        <a:ea typeface="Cambria Math"/>
                      </a:rPr>
                      <m:t> </m:t>
                    </m:r>
                    <m:sSub>
                      <m:sSubPr>
                        <m:ctrlPr>
                          <a:rPr lang="en-US" sz="1200" i="1" smtClean="0">
                            <a:latin typeface="Cambria Math"/>
                          </a:rPr>
                        </m:ctrlPr>
                      </m:sSubPr>
                      <m:e>
                        <m:r>
                          <a:rPr lang="en-US" sz="1200" i="1">
                            <a:latin typeface="Cambria Math"/>
                            <a:ea typeface="Cambria Math"/>
                          </a:rPr>
                          <m:t>𝜇</m:t>
                        </m:r>
                      </m:e>
                      <m:sub>
                        <m:r>
                          <m:rPr>
                            <m:sty m:val="p"/>
                          </m:rPr>
                          <a:rPr lang="en-US" sz="1200" b="0" i="0" smtClean="0">
                            <a:latin typeface="Cambria Math"/>
                            <a:ea typeface="Cambria Math"/>
                          </a:rPr>
                          <m:t>k</m:t>
                        </m:r>
                      </m:sub>
                    </m:sSub>
                  </m:oMath>
                </a14:m>
                <a:r>
                  <a:rPr lang="en-US" sz="1200" dirty="0"/>
                  <a: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t="-524" b="-12042"/>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34792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6.12</a:t>
            </a:r>
          </a:p>
        </p:txBody>
      </p:sp>
      <p:pic>
        <p:nvPicPr>
          <p:cNvPr id="2" name="Picture Placeholder 1" descr="Two X ray photos of artificial knee replacemen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242" b="-12242"/>
          <a:stretch>
            <a:fillRect/>
          </a:stretch>
        </p:blipFill>
        <p:spPr/>
      </p:pic>
      <p:sp>
        <p:nvSpPr>
          <p:cNvPr id="7" name="Text Placeholder 6"/>
          <p:cNvSpPr>
            <a:spLocks noGrp="1"/>
          </p:cNvSpPr>
          <p:nvPr>
            <p:ph type="body" sz="quarter" idx="14"/>
          </p:nvPr>
        </p:nvSpPr>
        <p:spPr/>
        <p:txBody>
          <a:bodyPr>
            <a:normAutofit/>
          </a:bodyPr>
          <a:lstStyle/>
          <a:p>
            <a:r>
              <a:rPr lang="en-US" sz="1600" dirty="0"/>
              <a:t>Artificial knee replacement is a procedure that has been performed for more than 20 years. These post-operative X-rays show a right knee joint replacement. (credit: Mike Baird)</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717958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6.13</a:t>
            </a:r>
          </a:p>
        </p:txBody>
      </p:sp>
      <p:pic>
        <p:nvPicPr>
          <p:cNvPr id="2" name="Picture Placeholder 1" descr="Here, may represent either the static or the kinetic frictional force. (a) An illustration of a man pushing a crate on a horizontal floor, exerting a force P directed horizontally to the right. (b) A free body diagram of the crate showing force P directed horizontally to the right, force f directed horizontally to the left, force N directed vertically up, and force w directed vertically down. An x y coordinate system is shown with positive x to the right and positive y u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49" b="-1149"/>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pPr marL="342900" indent="-342900">
                  <a:buFontTx/>
                  <a:buAutoNum type="alphaLcParenBoth"/>
                </a:pPr>
                <a:r>
                  <a:rPr lang="en-US" sz="1600" dirty="0"/>
                  <a:t>A crate on a horizontal surface is pushed with a force </a:t>
                </a:r>
                <a14:m>
                  <m:oMath xmlns:m="http://schemas.openxmlformats.org/officeDocument/2006/math">
                    <m:acc>
                      <m:accPr>
                        <m:chr m:val="⃗"/>
                        <m:ctrlPr>
                          <a:rPr lang="en-US" sz="1600" b="1" i="1">
                            <a:solidFill>
                              <a:schemeClr val="tx1"/>
                            </a:solidFill>
                            <a:latin typeface="Cambria Math"/>
                          </a:rPr>
                        </m:ctrlPr>
                      </m:accPr>
                      <m:e>
                        <m:r>
                          <a:rPr lang="en-US" sz="1600" b="1" i="0" smtClean="0">
                            <a:solidFill>
                              <a:schemeClr val="tx1"/>
                            </a:solidFill>
                            <a:latin typeface="Cambria Math"/>
                          </a:rPr>
                          <m:t>𝐏</m:t>
                        </m:r>
                      </m:e>
                    </m:acc>
                  </m:oMath>
                </a14:m>
                <a:r>
                  <a:rPr lang="en-US" sz="1600" dirty="0"/>
                  <a:t>. </a:t>
                </a:r>
              </a:p>
              <a:p>
                <a:pPr marL="342900" indent="-342900">
                  <a:buFontTx/>
                  <a:buAutoNum type="alphaLcParenBoth"/>
                </a:pPr>
                <a:r>
                  <a:rPr lang="en-US" sz="1600" dirty="0"/>
                  <a:t>The forces on the crate. Here, </a:t>
                </a:r>
                <a14:m>
                  <m:oMath xmlns:m="http://schemas.openxmlformats.org/officeDocument/2006/math">
                    <m:acc>
                      <m:accPr>
                        <m:chr m:val="⃗"/>
                        <m:ctrlPr>
                          <a:rPr lang="en-US" sz="1600" b="1" i="1">
                            <a:solidFill>
                              <a:schemeClr val="tx1"/>
                            </a:solidFill>
                            <a:latin typeface="Cambria Math"/>
                          </a:rPr>
                        </m:ctrlPr>
                      </m:accPr>
                      <m:e>
                        <m:r>
                          <a:rPr lang="en-US" sz="1600" b="1">
                            <a:solidFill>
                              <a:schemeClr val="tx1"/>
                            </a:solidFill>
                            <a:latin typeface="Cambria Math"/>
                          </a:rPr>
                          <m:t>𝐟</m:t>
                        </m:r>
                      </m:e>
                    </m:acc>
                    <m:r>
                      <a:rPr lang="en-US" sz="1600" b="1" i="1">
                        <a:solidFill>
                          <a:schemeClr val="tx1"/>
                        </a:solidFill>
                        <a:latin typeface="Cambria Math"/>
                      </a:rPr>
                      <m:t> </m:t>
                    </m:r>
                    <m:r>
                      <a:rPr lang="en-US" sz="1600" b="0" i="0" smtClean="0">
                        <a:solidFill>
                          <a:schemeClr val="tx1"/>
                        </a:solidFill>
                        <a:latin typeface="Cambria Math"/>
                      </a:rPr>
                      <m:t> </m:t>
                    </m:r>
                  </m:oMath>
                </a14:m>
                <a:r>
                  <a:rPr lang="en-US" sz="1600" dirty="0"/>
                  <a:t>may represent either the static or the kinetic frictional force.</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227"/>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610782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6.14</a:t>
            </a:r>
          </a:p>
        </p:txBody>
      </p:sp>
      <p:pic>
        <p:nvPicPr>
          <p:cNvPr id="2" name="Picture Placeholder 1" descr="The figure shows a skier going down a slope that forms an angle of 25 degrees with the horizontal. An x y coordinate system is shown, tilted so that the positive x direction is parallel to the slop, pointing up the slope, and the positive y direction is out of the slope, perpendicular to it. The weight of the skier, labeled w, is represented by a red arrow pointing vertically downward. This weight is divided into two components, w sub y is perpendicular to the slope pointing in the minus y direction, and w sub x is parallel to the slope, pointing in the minus x direction. The normal force, labeled N, is also perpendicular to the slope, equal in magnitude but pointing out, opposite in direction to w sub y. The friction, f, is represented by a red arrow pointing upslope. In addition, the figure shows a free body diagram that shows the relative magnitudes and directions of f, N, w, and the components w sub x and w sub y of w. In both diagrams, the w vector is scribbled out, as it is replaced by its componen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186" r="-8186"/>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r>
                  <a:rPr lang="en-US" sz="1200" dirty="0"/>
                  <a:t>The motion of the skier and friction are parallel to the slope, so it is most convenient to project all forces onto a coordinate system where one axis is parallel to the slope and the other is perpendicular (axes shown to left of skier). The normal force </a:t>
                </a:r>
                <a14:m>
                  <m:oMath xmlns:m="http://schemas.openxmlformats.org/officeDocument/2006/math">
                    <m:acc>
                      <m:accPr>
                        <m:chr m:val="⃗"/>
                        <m:ctrlPr>
                          <a:rPr lang="en-US" sz="1200" b="1" i="1">
                            <a:solidFill>
                              <a:schemeClr val="tx1"/>
                            </a:solidFill>
                            <a:latin typeface="Cambria Math"/>
                          </a:rPr>
                        </m:ctrlPr>
                      </m:accPr>
                      <m:e>
                        <m:r>
                          <a:rPr lang="en-US" sz="1200" b="1" i="0" smtClean="0">
                            <a:solidFill>
                              <a:schemeClr val="tx1"/>
                            </a:solidFill>
                            <a:latin typeface="Cambria Math"/>
                          </a:rPr>
                          <m:t>𝐍</m:t>
                        </m:r>
                      </m:e>
                    </m:acc>
                    <m:r>
                      <a:rPr lang="en-US" sz="1200" b="1" i="1">
                        <a:solidFill>
                          <a:schemeClr val="tx1"/>
                        </a:solidFill>
                        <a:latin typeface="Cambria Math"/>
                      </a:rPr>
                      <m:t> </m:t>
                    </m:r>
                  </m:oMath>
                </a14:m>
                <a:r>
                  <a:rPr lang="en-US" sz="1200" dirty="0"/>
                  <a:t>is perpendicular to the slope, and friction </a:t>
                </a:r>
                <a14:m>
                  <m:oMath xmlns:m="http://schemas.openxmlformats.org/officeDocument/2006/math">
                    <m:acc>
                      <m:accPr>
                        <m:chr m:val="⃗"/>
                        <m:ctrlPr>
                          <a:rPr lang="en-US" sz="1200" b="1" i="1">
                            <a:solidFill>
                              <a:schemeClr val="tx1"/>
                            </a:solidFill>
                            <a:latin typeface="Cambria Math"/>
                          </a:rPr>
                        </m:ctrlPr>
                      </m:accPr>
                      <m:e>
                        <m:r>
                          <a:rPr lang="en-US" sz="1200" b="1">
                            <a:solidFill>
                              <a:schemeClr val="tx1"/>
                            </a:solidFill>
                            <a:latin typeface="Cambria Math"/>
                          </a:rPr>
                          <m:t>𝐟</m:t>
                        </m:r>
                      </m:e>
                    </m:acc>
                    <m:r>
                      <a:rPr lang="en-US" sz="1200" b="1" i="1">
                        <a:solidFill>
                          <a:schemeClr val="tx1"/>
                        </a:solidFill>
                        <a:latin typeface="Cambria Math"/>
                      </a:rPr>
                      <m:t> </m:t>
                    </m:r>
                  </m:oMath>
                </a14:m>
                <a:r>
                  <a:rPr lang="en-US" sz="1200" dirty="0"/>
                  <a:t>is parallel to the slope, but the skier’s weight </a:t>
                </a:r>
                <a14:m>
                  <m:oMath xmlns:m="http://schemas.openxmlformats.org/officeDocument/2006/math">
                    <m:acc>
                      <m:accPr>
                        <m:chr m:val="⃗"/>
                        <m:ctrlPr>
                          <a:rPr lang="en-US" sz="1200" b="1" i="1">
                            <a:solidFill>
                              <a:schemeClr val="tx1"/>
                            </a:solidFill>
                            <a:latin typeface="Cambria Math"/>
                          </a:rPr>
                        </m:ctrlPr>
                      </m:accPr>
                      <m:e>
                        <m:r>
                          <a:rPr lang="en-US" sz="1200" b="1" i="0" smtClean="0">
                            <a:solidFill>
                              <a:schemeClr val="tx1"/>
                            </a:solidFill>
                            <a:latin typeface="Cambria Math"/>
                          </a:rPr>
                          <m:t>𝐰</m:t>
                        </m:r>
                      </m:e>
                    </m:acc>
                    <m:r>
                      <a:rPr lang="en-US" sz="1200" b="1" i="1">
                        <a:solidFill>
                          <a:schemeClr val="tx1"/>
                        </a:solidFill>
                        <a:latin typeface="Cambria Math"/>
                      </a:rPr>
                      <m:t> </m:t>
                    </m:r>
                  </m:oMath>
                </a14:m>
                <a:r>
                  <a:rPr lang="en-US" sz="1200" dirty="0"/>
                  <a:t>has components along both axes, namely </a:t>
                </a:r>
                <a14:m>
                  <m:oMath xmlns:m="http://schemas.openxmlformats.org/officeDocument/2006/math">
                    <m:sSub>
                      <m:sSubPr>
                        <m:ctrlPr>
                          <a:rPr lang="en-US" sz="1200" i="1" smtClean="0">
                            <a:latin typeface="Cambria Math"/>
                          </a:rPr>
                        </m:ctrlPr>
                      </m:sSubPr>
                      <m:e>
                        <m:acc>
                          <m:accPr>
                            <m:chr m:val="⃗"/>
                            <m:ctrlPr>
                              <a:rPr lang="en-US" sz="1200" b="1" i="1">
                                <a:solidFill>
                                  <a:schemeClr val="tx1"/>
                                </a:solidFill>
                                <a:latin typeface="Cambria Math"/>
                              </a:rPr>
                            </m:ctrlPr>
                          </m:accPr>
                          <m:e>
                            <m:r>
                              <a:rPr lang="en-US" sz="1200" b="1" i="0" smtClean="0">
                                <a:solidFill>
                                  <a:schemeClr val="tx1"/>
                                </a:solidFill>
                                <a:latin typeface="Cambria Math"/>
                              </a:rPr>
                              <m:t>𝐰</m:t>
                            </m:r>
                          </m:e>
                        </m:acc>
                      </m:e>
                      <m:sub>
                        <m:r>
                          <a:rPr lang="en-US" sz="1200" b="0" i="1" smtClean="0">
                            <a:latin typeface="Cambria Math"/>
                          </a:rPr>
                          <m:t>𝑦</m:t>
                        </m:r>
                      </m:sub>
                    </m:sSub>
                  </m:oMath>
                </a14:m>
                <a:r>
                  <a:rPr lang="en-US" sz="1200" dirty="0"/>
                  <a:t> and </a:t>
                </a:r>
                <a14:m>
                  <m:oMath xmlns:m="http://schemas.openxmlformats.org/officeDocument/2006/math">
                    <m:sSub>
                      <m:sSubPr>
                        <m:ctrlPr>
                          <a:rPr lang="en-US" sz="1200" i="1">
                            <a:latin typeface="Cambria Math"/>
                          </a:rPr>
                        </m:ctrlPr>
                      </m:sSubPr>
                      <m:e>
                        <m:acc>
                          <m:accPr>
                            <m:chr m:val="⃗"/>
                            <m:ctrlPr>
                              <a:rPr lang="en-US" sz="1200" b="1" i="1">
                                <a:solidFill>
                                  <a:schemeClr val="tx1"/>
                                </a:solidFill>
                                <a:latin typeface="Cambria Math"/>
                              </a:rPr>
                            </m:ctrlPr>
                          </m:accPr>
                          <m:e>
                            <m:r>
                              <a:rPr lang="en-US" sz="1200" b="1">
                                <a:solidFill>
                                  <a:schemeClr val="tx1"/>
                                </a:solidFill>
                                <a:latin typeface="Cambria Math"/>
                              </a:rPr>
                              <m:t>𝐰</m:t>
                            </m:r>
                          </m:e>
                        </m:acc>
                      </m:e>
                      <m:sub>
                        <m:r>
                          <a:rPr lang="en-US" sz="1200" b="0" i="1" smtClean="0">
                            <a:latin typeface="Cambria Math"/>
                          </a:rPr>
                          <m:t>𝑥</m:t>
                        </m:r>
                      </m:sub>
                    </m:sSub>
                  </m:oMath>
                </a14:m>
                <a:r>
                  <a:rPr lang="en-US" sz="1200" dirty="0"/>
                  <a:t>. The normal force </a:t>
                </a:r>
                <a14:m>
                  <m:oMath xmlns:m="http://schemas.openxmlformats.org/officeDocument/2006/math">
                    <m:acc>
                      <m:accPr>
                        <m:chr m:val="⃗"/>
                        <m:ctrlPr>
                          <a:rPr lang="en-US" sz="1200" b="1" i="1">
                            <a:solidFill>
                              <a:schemeClr val="tx1"/>
                            </a:solidFill>
                            <a:latin typeface="Cambria Math"/>
                          </a:rPr>
                        </m:ctrlPr>
                      </m:accPr>
                      <m:e>
                        <m:r>
                          <a:rPr lang="en-US" sz="1200" b="1">
                            <a:solidFill>
                              <a:schemeClr val="tx1"/>
                            </a:solidFill>
                            <a:latin typeface="Cambria Math"/>
                          </a:rPr>
                          <m:t>𝐍</m:t>
                        </m:r>
                      </m:e>
                    </m:acc>
                    <m:r>
                      <a:rPr lang="en-US" sz="1200" b="1" i="1">
                        <a:solidFill>
                          <a:schemeClr val="tx1"/>
                        </a:solidFill>
                        <a:latin typeface="Cambria Math"/>
                      </a:rPr>
                      <m:t> </m:t>
                    </m:r>
                  </m:oMath>
                </a14:m>
                <a:r>
                  <a:rPr lang="en-US" sz="1200" dirty="0"/>
                  <a:t>is equal in magnitude to </a:t>
                </a:r>
                <a14:m>
                  <m:oMath xmlns:m="http://schemas.openxmlformats.org/officeDocument/2006/math">
                    <m:sSub>
                      <m:sSubPr>
                        <m:ctrlPr>
                          <a:rPr lang="en-US" sz="1200" i="1">
                            <a:latin typeface="Cambria Math"/>
                          </a:rPr>
                        </m:ctrlPr>
                      </m:sSubPr>
                      <m:e>
                        <m:acc>
                          <m:accPr>
                            <m:chr m:val="⃗"/>
                            <m:ctrlPr>
                              <a:rPr lang="en-US" sz="1200" b="1" i="1">
                                <a:solidFill>
                                  <a:schemeClr val="tx1"/>
                                </a:solidFill>
                                <a:latin typeface="Cambria Math"/>
                              </a:rPr>
                            </m:ctrlPr>
                          </m:accPr>
                          <m:e>
                            <m:r>
                              <a:rPr lang="en-US" sz="1200" b="1">
                                <a:solidFill>
                                  <a:schemeClr val="tx1"/>
                                </a:solidFill>
                                <a:latin typeface="Cambria Math"/>
                              </a:rPr>
                              <m:t>𝐰</m:t>
                            </m:r>
                          </m:e>
                        </m:acc>
                      </m:e>
                      <m:sub>
                        <m:r>
                          <a:rPr lang="en-US" sz="1200" i="1">
                            <a:latin typeface="Cambria Math"/>
                          </a:rPr>
                          <m:t>𝑦</m:t>
                        </m:r>
                      </m:sub>
                    </m:sSub>
                  </m:oMath>
                </a14:m>
                <a:r>
                  <a:rPr lang="en-US" sz="1200" dirty="0"/>
                  <a:t>, so there is no motion perpendicular to the slope. However, </a:t>
                </a:r>
                <a14:m>
                  <m:oMath xmlns:m="http://schemas.openxmlformats.org/officeDocument/2006/math">
                    <m:acc>
                      <m:accPr>
                        <m:chr m:val="⃗"/>
                        <m:ctrlPr>
                          <a:rPr lang="en-US" sz="1200" b="1" i="1">
                            <a:solidFill>
                              <a:schemeClr val="tx1"/>
                            </a:solidFill>
                            <a:latin typeface="Cambria Math"/>
                          </a:rPr>
                        </m:ctrlPr>
                      </m:accPr>
                      <m:e>
                        <m:r>
                          <a:rPr lang="en-US" sz="1200" b="1">
                            <a:solidFill>
                              <a:schemeClr val="tx1"/>
                            </a:solidFill>
                            <a:latin typeface="Cambria Math"/>
                          </a:rPr>
                          <m:t>𝐟</m:t>
                        </m:r>
                      </m:e>
                    </m:acc>
                    <m:r>
                      <a:rPr lang="en-US" sz="1200" b="1" i="1">
                        <a:solidFill>
                          <a:schemeClr val="tx1"/>
                        </a:solidFill>
                        <a:latin typeface="Cambria Math"/>
                      </a:rPr>
                      <m:t> </m:t>
                    </m:r>
                  </m:oMath>
                </a14:m>
                <a:r>
                  <a:rPr lang="en-US" sz="1200" dirty="0"/>
                  <a:t>is less than </a:t>
                </a:r>
                <a14:m>
                  <m:oMath xmlns:m="http://schemas.openxmlformats.org/officeDocument/2006/math">
                    <m:sSub>
                      <m:sSubPr>
                        <m:ctrlPr>
                          <a:rPr lang="en-US" sz="1200" i="1">
                            <a:latin typeface="Cambria Math"/>
                          </a:rPr>
                        </m:ctrlPr>
                      </m:sSubPr>
                      <m:e>
                        <m:acc>
                          <m:accPr>
                            <m:chr m:val="⃗"/>
                            <m:ctrlPr>
                              <a:rPr lang="en-US" sz="1200" b="1" i="1">
                                <a:solidFill>
                                  <a:schemeClr val="tx1"/>
                                </a:solidFill>
                                <a:latin typeface="Cambria Math"/>
                              </a:rPr>
                            </m:ctrlPr>
                          </m:accPr>
                          <m:e>
                            <m:r>
                              <a:rPr lang="en-US" sz="1200" b="1">
                                <a:solidFill>
                                  <a:schemeClr val="tx1"/>
                                </a:solidFill>
                                <a:latin typeface="Cambria Math"/>
                              </a:rPr>
                              <m:t>𝐰</m:t>
                            </m:r>
                          </m:e>
                        </m:acc>
                      </m:e>
                      <m:sub>
                        <m:r>
                          <a:rPr lang="en-US" sz="1200" i="1">
                            <a:latin typeface="Cambria Math"/>
                          </a:rPr>
                          <m:t>𝑥</m:t>
                        </m:r>
                      </m:sub>
                    </m:sSub>
                  </m:oMath>
                </a14:m>
                <a:r>
                  <a:rPr lang="en-US" sz="1200" dirty="0"/>
                  <a:t> in magnitude, so there is acceleration down the slope (along the </a:t>
                </a:r>
                <a:r>
                  <a:rPr lang="en-US" sz="1200" i="1" dirty="0"/>
                  <a:t>x</a:t>
                </a:r>
                <a:r>
                  <a:rPr lang="en-US" sz="1200" dirty="0"/>
                  <a:t>-axis).</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t="-524" b="-12565"/>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923619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6.15</a:t>
            </a:r>
          </a:p>
        </p:txBody>
      </p:sp>
      <p:pic>
        <p:nvPicPr>
          <p:cNvPr id="2" name="Picture Placeholder 1" descr="This figure has two parts, each of which shows two rough parallel surfaces in close proximity to each other. Because the surfaces are irregular, the two surfaces contact each other only at certain points, leaving gaps in between. In the first part, the normal force is small, so that the surfaces are farther apart and area of contact between the two surfaces is much smaller than their total area. In the second part, the normal force is large, so that the two surfaces are very close to each other and area of contact between the two surfaces has increas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817" b="-11817"/>
          <a:stretch>
            <a:fillRect/>
          </a:stretch>
        </p:blipFill>
        <p:spPr/>
      </p:pic>
      <p:sp>
        <p:nvSpPr>
          <p:cNvPr id="7" name="Text Placeholder 6"/>
          <p:cNvSpPr>
            <a:spLocks noGrp="1"/>
          </p:cNvSpPr>
          <p:nvPr>
            <p:ph type="body" sz="quarter" idx="14"/>
          </p:nvPr>
        </p:nvSpPr>
        <p:spPr/>
        <p:txBody>
          <a:bodyPr>
            <a:normAutofit/>
          </a:bodyPr>
          <a:lstStyle/>
          <a:p>
            <a:r>
              <a:rPr lang="en-US" sz="1600" dirty="0"/>
              <a:t>Two rough surfaces in contact have a much smaller area of actual contact than their total area. When the normal force is larger as a result of a larger applied force, the area of actual contact increases, as does friction.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768795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6.16</a:t>
            </a:r>
          </a:p>
        </p:txBody>
      </p:sp>
      <p:pic>
        <p:nvPicPr>
          <p:cNvPr id="2" name="Picture Placeholder 1" descr="This figure shows a molecular model of a probe that is dragged over the surface of a substrate. The substrate is represented by a rectangular grid of small spheres, each sphere representing an atom. The probe, made up of a different grid of small spheres, is in the form of an inverted pyramid with a flattened peak and horizontal layers of atoms. The pyramid is somewhat distorted because of friction. The atomic and molecular interactions occur at the interface between the probe and the substrate. The friction, f, is parallel to the surface and in the opposite direction of the motion of the prob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9043" r="-49043"/>
          <a:stretch>
            <a:fillRect/>
          </a:stretch>
        </p:blipFill>
        <p:spPr/>
      </p:pic>
      <p:sp>
        <p:nvSpPr>
          <p:cNvPr id="7" name="Text Placeholder 6"/>
          <p:cNvSpPr>
            <a:spLocks noGrp="1"/>
          </p:cNvSpPr>
          <p:nvPr>
            <p:ph type="body" sz="quarter" idx="14"/>
          </p:nvPr>
        </p:nvSpPr>
        <p:spPr/>
        <p:txBody>
          <a:bodyPr>
            <a:normAutofit/>
          </a:bodyPr>
          <a:lstStyle/>
          <a:p>
            <a:r>
              <a:rPr lang="en-US" sz="1600" dirty="0"/>
              <a:t>The tip of a probe is deformed sideways by frictional force as the probe is dragged across a surface. Measurements of how the force varies for different materials are yielding fundamental insights into the atomic nature of friction.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284296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6.17</a:t>
            </a:r>
          </a:p>
        </p:txBody>
      </p:sp>
      <p:sp>
        <p:nvSpPr>
          <p:cNvPr id="7" name="Text Placeholder 6"/>
          <p:cNvSpPr>
            <a:spLocks noGrp="1"/>
          </p:cNvSpPr>
          <p:nvPr>
            <p:ph type="body" sz="quarter" idx="14"/>
          </p:nvPr>
        </p:nvSpPr>
        <p:spPr>
          <a:xfrm>
            <a:off x="457200" y="5034578"/>
            <a:ext cx="8062912" cy="975785"/>
          </a:xfrm>
        </p:spPr>
        <p:txBody>
          <a:bodyPr>
            <a:normAutofit/>
          </a:bodyPr>
          <a:lstStyle/>
          <a:p>
            <a:pPr marL="342900" indent="-342900">
              <a:buFontTx/>
              <a:buAutoNum type="alphaLcParenBoth"/>
            </a:pPr>
            <a:r>
              <a:rPr lang="en-US" sz="1600" dirty="0"/>
              <a:t>Each block moves at constant velocity. </a:t>
            </a:r>
          </a:p>
          <a:p>
            <a:pPr marL="342900" indent="-342900">
              <a:buFontTx/>
              <a:buAutoNum type="alphaLcParenBoth"/>
            </a:pPr>
            <a:r>
              <a:rPr lang="en-US" sz="1600" dirty="0"/>
              <a:t>Free-body diagrams for the blocks.</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pic>
        <p:nvPicPr>
          <p:cNvPr id="2" name="Picture 2" descr="Figure (a) shows an illustration of a 4.0 kilogram block on a horizontal surface and a 2.0 kilogram block resting on top of it. A pulley is connected horizontally to a wall to the right of the blocks. The blocks are connected by a string that passes from one block, over the pulley, and to the other block so that the string is horizontal and to the right of each block. A force P pulls the lower block to the left. An x y coordinate system is shown, with positive x to the right and positive y up. Figure (b) shows the free body diagrams of the blocks. The upper block has forces mu times vector N sub 1 to the left, vector T to the right, 19.6 N vertically down, and vector N sub 1 up. The lower block has forces mu times vector N sub 1 to the right, mu times vector N sub 2 to the right, Vector P to the left, vector T sub i to the right, Vector N sub 1 vertically down, weight w down, and vector N sub 2 up."/>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77446" y="974605"/>
            <a:ext cx="5914872" cy="3910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56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6.18</a:t>
            </a:r>
          </a:p>
        </p:txBody>
      </p:sp>
      <p:pic>
        <p:nvPicPr>
          <p:cNvPr id="2" name="Picture Placeholder 1" descr="Figure (a) shows an illustration of a 50 kilogram crate on the bed of a truck. A horizontal arrow indicates an acceleration, a, to the right. An x y coordinate system is shown, with positive x to the right and positive y up. Figure (b) shows the free body diagram of the crate. The forces are 490 Newtons vertically down, vector N vertically up, and vector f horizontally to the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450" b="-5450"/>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r>
              <a:rPr lang="en-US" sz="1600" dirty="0"/>
              <a:t>A crate rests on the bed of the truck that is accelerating forward. </a:t>
            </a:r>
          </a:p>
          <a:p>
            <a:pPr marL="342900" indent="-342900">
              <a:buFontTx/>
              <a:buAutoNum type="alphaLcParenBoth"/>
            </a:pPr>
            <a:r>
              <a:rPr lang="en-US" sz="1600" dirty="0"/>
              <a:t>The free-body diagram of the crate.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01526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6.1</a:t>
            </a:r>
          </a:p>
        </p:txBody>
      </p:sp>
      <p:pic>
        <p:nvPicPr>
          <p:cNvPr id="2" name="Picture Placeholder 1" descr="CNX_UPhysics_06_00_RaceCars.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61" r="-3161"/>
          <a:stretch>
            <a:fillRect/>
          </a:stretch>
        </p:blipFill>
        <p:spPr/>
      </p:pic>
      <p:sp>
        <p:nvSpPr>
          <p:cNvPr id="7" name="Text Placeholder 6"/>
          <p:cNvSpPr>
            <a:spLocks noGrp="1"/>
          </p:cNvSpPr>
          <p:nvPr>
            <p:ph type="body" sz="quarter" idx="14"/>
          </p:nvPr>
        </p:nvSpPr>
        <p:spPr/>
        <p:txBody>
          <a:bodyPr>
            <a:normAutofit/>
          </a:bodyPr>
          <a:lstStyle/>
          <a:p>
            <a:r>
              <a:rPr lang="en-US" sz="1600" dirty="0"/>
              <a:t>Stock cars racing in the Grand National Divisional race at Iowa Speedway in May, 2015. Cars often reach speeds of 200 mph (320 km/h).</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6.19</a:t>
            </a:r>
          </a:p>
        </p:txBody>
      </p:sp>
      <p:pic>
        <p:nvPicPr>
          <p:cNvPr id="2" name="Picture Placeholder 1" descr="Figure (a) shows an illustration of a snowboarder on a slope inclined at 13 degrees above the horizontal. An arrow indicates an acceleration, a, downslope. Figure (b) shows the free body diagram of the snowboarder. The forces are m g cosine 13 degrees into the slope, perpendicular to the surface, N, out of the slope, perpendicular to the surface, m g sine 13 degrees downslope parallel to the surface and mu sub k times N, upslope parallel to the surf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67" r="-5667"/>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r>
              <a:rPr lang="en-US" sz="1600" dirty="0"/>
              <a:t>A snowboarder glides down a slope inclined </a:t>
            </a:r>
            <a:r>
              <a:rPr lang="en-US" sz="1600"/>
              <a:t>at 13° </a:t>
            </a:r>
            <a:r>
              <a:rPr lang="en-US" sz="1600" dirty="0"/>
              <a:t>to the horizontal. </a:t>
            </a:r>
          </a:p>
          <a:p>
            <a:pPr marL="342900" indent="-342900">
              <a:buFontTx/>
              <a:buAutoNum type="alphaLcParenBoth"/>
            </a:pPr>
            <a:r>
              <a:rPr lang="en-US" sz="1600" dirty="0"/>
              <a:t>The free-body diagram of the snowboarder.</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4169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6.20</a:t>
            </a:r>
          </a:p>
        </p:txBody>
      </p:sp>
      <p:pic>
        <p:nvPicPr>
          <p:cNvPr id="2" name="Picture Placeholder 1" descr="The figure consists of two semicircles. The semicircle on the left has radius r and bigger than the one on the right, which has radius r prime. In both the figures, the direction of the motion is given as counter-clockwise along the semicircles. A point is shown on the path, where the radius is shown with an arrow pointing out from the center of the semicircle. At the same point, the centripetal force, F sub c, is shown pointing inward, in the opposite direction to that of radius arrow. The velocity, v, is shown at this point as well, and it is tangent to the semicircle, pointing left and up, perpendicular to the forces. In both the figures, the velocity is same, but the radius prime is smaller and centripetal force is larger in the figure on the right. It is noted that vector F sub c is parallel to vector a sub c since vector F sub c equals m times vector a sub c."/>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86" r="-1086"/>
          <a:stretch>
            <a:fillRect/>
          </a:stretch>
        </p:blipFill>
        <p:spPr/>
      </p:pic>
      <p:sp>
        <p:nvSpPr>
          <p:cNvPr id="7" name="Text Placeholder 6"/>
          <p:cNvSpPr>
            <a:spLocks noGrp="1"/>
          </p:cNvSpPr>
          <p:nvPr>
            <p:ph type="body" sz="quarter" idx="14"/>
          </p:nvPr>
        </p:nvSpPr>
        <p:spPr/>
        <p:txBody>
          <a:bodyPr>
            <a:normAutofit/>
          </a:bodyPr>
          <a:lstStyle/>
          <a:p>
            <a:r>
              <a:rPr lang="en-US" sz="1600" dirty="0"/>
              <a:t>The frictional force supplies the centripetal force and is numerically equal to it. Centripetal force is perpendicular to velocity and causes uniform circular motion. The larger the </a:t>
            </a:r>
            <a:r>
              <a:rPr lang="en-US" sz="1600" i="1" dirty="0"/>
              <a:t>F</a:t>
            </a:r>
            <a:r>
              <a:rPr lang="en-US" sz="1600" baseline="-25000" dirty="0"/>
              <a:t>c</a:t>
            </a:r>
            <a:r>
              <a:rPr lang="en-US" sz="1600" dirty="0"/>
              <a:t>, the smaller the radius of curvature </a:t>
            </a:r>
            <a:r>
              <a:rPr lang="en-US" sz="1600" i="1" dirty="0"/>
              <a:t>r</a:t>
            </a:r>
            <a:r>
              <a:rPr lang="en-US" sz="1600" dirty="0"/>
              <a:t> and the sharper the curve. The second curve has the same </a:t>
            </a:r>
            <a:r>
              <a:rPr lang="en-US" sz="1600" i="1" dirty="0"/>
              <a:t>v</a:t>
            </a:r>
            <a:r>
              <a:rPr lang="en-US" sz="1600" dirty="0"/>
              <a:t>, but a larger </a:t>
            </a:r>
            <a:r>
              <a:rPr lang="en-US" sz="1600" i="1" dirty="0"/>
              <a:t>F</a:t>
            </a:r>
            <a:r>
              <a:rPr lang="en-US" sz="1600" baseline="-25000" dirty="0"/>
              <a:t>c</a:t>
            </a:r>
            <a:r>
              <a:rPr lang="en-US" sz="1600" dirty="0"/>
              <a:t> produces a smaller </a:t>
            </a:r>
            <a:r>
              <a:rPr lang="en-US" sz="1600" i="1" dirty="0"/>
              <a:t>r′</a:t>
            </a:r>
            <a:r>
              <a:rPr lang="en-US" sz="1600" dirty="0"/>
              <a:t>.</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150569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6.21</a:t>
            </a:r>
          </a:p>
        </p:txBody>
      </p:sp>
      <p:pic>
        <p:nvPicPr>
          <p:cNvPr id="2" name="Picture Placeholder 1" descr="In this figure, a car is shown, driving away from the viewer and turning to the left on a level surface. The following forces are shown on the car: w pointing straight down, N pointing straight up, and f which equals F sub c which equals mu sub s times N, pointing to the left. The forces w and N act on the body of the car, while f acts where the wheel contacts the ground. The free body diagram is shown to the side of the illustration of the car and shows the forces w, N, and f as arrows with their tails all meeting at a poin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7946" r="-57946"/>
          <a:stretch>
            <a:fillRect/>
          </a:stretch>
        </p:blipFill>
        <p:spPr/>
      </p:pic>
      <p:sp>
        <p:nvSpPr>
          <p:cNvPr id="7" name="Text Placeholder 6"/>
          <p:cNvSpPr>
            <a:spLocks noGrp="1"/>
          </p:cNvSpPr>
          <p:nvPr>
            <p:ph type="body" sz="quarter" idx="14"/>
          </p:nvPr>
        </p:nvSpPr>
        <p:spPr/>
        <p:txBody>
          <a:bodyPr>
            <a:normAutofit/>
          </a:bodyPr>
          <a:lstStyle/>
          <a:p>
            <a:r>
              <a:rPr lang="en-US" sz="1600" dirty="0"/>
              <a:t>This car on level ground is moving away and turning to the left. The centripetal force causing the car to turn in a circular path is due to friction between the tires and the road. A minimum coefficient of friction is needed, or the car will move in a larger-radius curve and leave the roadway.</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323374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6.22</a:t>
            </a:r>
          </a:p>
        </p:txBody>
      </p:sp>
      <p:pic>
        <p:nvPicPr>
          <p:cNvPr id="2" name="Picture Placeholder 1" descr="In this figure, a car is shown, driving away from the viewer and turning to the left on a slope downward and to the left. The slope is at an angle theta with the horizontal surface below the slope. The free body diagram is superimposed on the car. The free body diagram shows weight, w, pointing vertically down, and force N, at an angle theta to the left of vertical. In addition to the force vectors, drawn as bold red arrows, the vertical and horizontal components of the N vector are shown as thin black arrows, one pointing vertically up and the other horizontally to the left. Two relations are given: N times cosine theta equals w, and N times sine theta equals the centripetal force and also equals the net forc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8150" r="-38150"/>
          <a:stretch>
            <a:fillRect/>
          </a:stretch>
        </p:blipFill>
        <p:spPr/>
      </p:pic>
      <p:sp>
        <p:nvSpPr>
          <p:cNvPr id="7" name="Text Placeholder 6"/>
          <p:cNvSpPr>
            <a:spLocks noGrp="1"/>
          </p:cNvSpPr>
          <p:nvPr>
            <p:ph type="body" sz="quarter" idx="14"/>
          </p:nvPr>
        </p:nvSpPr>
        <p:spPr/>
        <p:txBody>
          <a:bodyPr>
            <a:normAutofit/>
          </a:bodyPr>
          <a:lstStyle/>
          <a:p>
            <a:r>
              <a:rPr lang="en-US" sz="1600" dirty="0"/>
              <a:t>The car on this banked curve is moving away and turning to the left.</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624680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6.23</a:t>
            </a:r>
          </a:p>
        </p:txBody>
      </p:sp>
      <p:pic>
        <p:nvPicPr>
          <p:cNvPr id="2" name="Picture Placeholder 1" descr="An illustration of an airplane coming toward us and banked (that is, tilted) by an angle theta in the clockwise direction, again as viewed by us. The weight w is shown as an arrow pointing straight down. A force L is shown pointing perpendicular to the wings, at an angle theta to the right of vertically up. The horizontal component of the force L is shown pointing to the right and is labeled as vector L sub horizontal. Dashed lines complete the parallelogram defined by vectors L and w, and show that the vertical component of L is the same size as 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281" r="-22281"/>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In a banked turn, the horizontal component of lift is unbalanced and accelerates the plane. The normal component of lift balances the plane’s weight. The banking angle is given by </a:t>
                </a:r>
                <a14:m>
                  <m:oMath xmlns:m="http://schemas.openxmlformats.org/officeDocument/2006/math">
                    <m:r>
                      <a:rPr lang="en-US" sz="1600" i="1" dirty="0" smtClean="0">
                        <a:latin typeface="Cambria Math"/>
                        <a:ea typeface="Cambria Math"/>
                      </a:rPr>
                      <m:t>𝜃</m:t>
                    </m:r>
                  </m:oMath>
                </a14:m>
                <a:r>
                  <a:rPr lang="en-US" sz="1600" dirty="0"/>
                  <a:t>. Compare the vector diagram with that shown in </a:t>
                </a:r>
                <a:r>
                  <a:rPr lang="en-US" sz="1600" b="1" dirty="0">
                    <a:solidFill>
                      <a:srgbClr val="6CB255"/>
                    </a:solidFill>
                  </a:rPr>
                  <a:t>Figure 6.22</a:t>
                </a:r>
                <a:r>
                  <a:rPr lang="en-US" sz="1600" dirty="0"/>
                  <a: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1571"/>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272080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6.24</a:t>
            </a:r>
          </a:p>
        </p:txBody>
      </p:sp>
      <p:pic>
        <p:nvPicPr>
          <p:cNvPr id="2" name="Picture Placeholder 1" descr="Figure a is an illustration of a driver steering a car to the right, as viewed from above. A fictitious force vector F sub fict pointing to the left is shown acting on her. In figure b, the same car and driver are illustrated but the actual force vector, F sub actual, acting on the driver is shown pointing to the right. In figure b, the driver is shown tilting to the lef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248" r="-46248"/>
          <a:stretch>
            <a:fillRect/>
          </a:stretch>
        </p:blipFill>
        <p:spPr/>
      </p:pic>
      <p:sp>
        <p:nvSpPr>
          <p:cNvPr id="7" name="Text Placeholder 6"/>
          <p:cNvSpPr>
            <a:spLocks noGrp="1"/>
          </p:cNvSpPr>
          <p:nvPr>
            <p:ph type="body" sz="quarter" idx="14"/>
          </p:nvPr>
        </p:nvSpPr>
        <p:spPr/>
        <p:txBody>
          <a:bodyPr>
            <a:noAutofit/>
          </a:bodyPr>
          <a:lstStyle/>
          <a:p>
            <a:pPr marL="342900" indent="-342900">
              <a:buAutoNum type="alphaLcParenBoth"/>
            </a:pPr>
            <a:r>
              <a:rPr lang="en-US" sz="1400" dirty="0"/>
              <a:t>The car driver feels herself forced to the left relative to the car when she makes a right turn. This is an inertial force arising from the use of the car as a frame of reference.</a:t>
            </a:r>
          </a:p>
          <a:p>
            <a:pPr marL="342900" indent="-342900">
              <a:buAutoNum type="alphaLcParenBoth"/>
            </a:pPr>
            <a:r>
              <a:rPr lang="en-US" sz="1400" dirty="0"/>
              <a:t>In Earth’s frame of reference, the driver moves in a straight line, obeying Newton’s first law, and the car moves to the right. There is no force to the left on the driver relative to Earth. Instead, there is a force to the right on the car to make it turn.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701608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6.25</a:t>
            </a:r>
          </a:p>
        </p:txBody>
      </p:sp>
      <p:pic>
        <p:nvPicPr>
          <p:cNvPr id="2" name="Picture Placeholder 1" descr="In figure a, looking down on a merry-go-round, we see a child sitting on a horse moving in counterclockwise direction with angular velocity omega. The force F sub fict is equal to the centrifugal force at the point of contact between the pole carrying horse and the merry-go-round surface. The force is radially outward from the center of the merry-go-round. This is the merry-go-round’s rotating frame of reference. In figure b, we see the situation in the inertial frame of reference. seen rotating with angular velocity omega in the counterclockwise direction. The child on the horse is shown at the same position as in figure a. The net force is equal to the centripetal force, and points radially toward the center. In shadow, we are also shown the child as at an earlier position and at the position he would have if the net force on him were zero, which is straight forward and so at a larger radius than his actual posi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133" r="-6133"/>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pPr marL="342900" indent="-342900">
                  <a:buFontTx/>
                  <a:buAutoNum type="alphaLcParenBoth"/>
                </a:pPr>
                <a:r>
                  <a:rPr lang="en-US" sz="1200" dirty="0"/>
                  <a:t>A rider on a merry-go-round feels as if he is being thrown off. This inertial force is sometimes mistakenly called the centrifugal force in an effort to explain the rider’s motion in the rotating frame of reference. </a:t>
                </a:r>
              </a:p>
              <a:p>
                <a:pPr marL="342900" indent="-342900">
                  <a:buFontTx/>
                  <a:buAutoNum type="alphaLcParenBoth"/>
                </a:pPr>
                <a:r>
                  <a:rPr lang="en-US" sz="1200" dirty="0"/>
                  <a:t>In an inertial frame of reference and according to Newton’s laws, it is his inertia that carries him off (the </a:t>
                </a:r>
                <a:r>
                  <a:rPr lang="en-US" sz="1200" dirty="0" err="1"/>
                  <a:t>unshaded</a:t>
                </a:r>
                <a:r>
                  <a:rPr lang="en-US" sz="1200" dirty="0"/>
                  <a:t> rider has  and heads in a straight line). A force, , is needed to cause a circular path.</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t="-524"/>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91108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6.26</a:t>
            </a:r>
          </a:p>
        </p:txBody>
      </p:sp>
      <p:pic>
        <p:nvPicPr>
          <p:cNvPr id="2" name="Picture Placeholder 1" descr="Illustration of a test tube in a centrifuge, moving in a clockwise circle with angular velocity omega. The test tube is shown at two different positions: at the bottom of the circle and approximately 45 degrees later. It is oriented radially, with the open end closer to the center. The contents are at the bottom of the test tube. The following directions are indicated: In the bottom position, the centripetal acceleration a sub c is radially inward, the velocity, v, and the inertial force are horizontally in the direction of motion (to the left in the figure.) A short time later, when the tube has moved up and to the left, the centripetal acceleration a sub c is radially inward, the inertial force is to the left, and the centrifugal force is radially outward. We are told that the particle continues to left as test tube moves up. Therefore, particle moves down in tube by virtue of its inertia."/>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342" b="-14342"/>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Centrifuges use inertia to perform their task. Particles in the fluid sediment settle out because their inertia carries them away from the center of rotation. The large angular velocity of the centrifuge quickens the sedimentation. Ultimately, the particles come into contact with the test tube walls, which then supply the centripetal force needed to make them move in a circle of constant radius.</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16404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6.27</a:t>
            </a:r>
          </a:p>
        </p:txBody>
      </p:sp>
      <p:pic>
        <p:nvPicPr>
          <p:cNvPr id="2" name="Picture Placeholder 1" descr="(a) Points A and B lie on a radius of a merry-go round. Point A is closer to the center than B. Two children on horses, not on the same radius as A and B, are also shown. The merry-go-round is rotating counter-clockwise with angular velocity omega. A ball slides from point A outward. The path relative to the Earth is straight. (b) The merry go round is shown again, and the locations of point A and B at a later time are added and labeled A prime and B prime respectively. The path of the ball relative to the merry-go-round is a path that curve bac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05" r="-2905"/>
          <a:stretch>
            <a:fillRect/>
          </a:stretch>
        </p:blipFill>
        <p:spPr/>
      </p:pic>
      <p:sp>
        <p:nvSpPr>
          <p:cNvPr id="7" name="Text Placeholder 6"/>
          <p:cNvSpPr>
            <a:spLocks noGrp="1"/>
          </p:cNvSpPr>
          <p:nvPr>
            <p:ph type="body" sz="quarter" idx="14"/>
          </p:nvPr>
        </p:nvSpPr>
        <p:spPr/>
        <p:txBody>
          <a:bodyPr>
            <a:normAutofit fontScale="92500" lnSpcReduction="10000"/>
          </a:bodyPr>
          <a:lstStyle/>
          <a:p>
            <a:r>
              <a:rPr lang="en-US" sz="1600" dirty="0"/>
              <a:t>Looking down on the counterclockwise rotation of a merry-go-round, we see that a ball slid straight toward the edge follows a path curved to the right. The person slides the ball toward point </a:t>
            </a:r>
            <a:r>
              <a:rPr lang="en-US" sz="1600" i="1" dirty="0"/>
              <a:t>B</a:t>
            </a:r>
            <a:r>
              <a:rPr lang="en-US" sz="1600" dirty="0"/>
              <a:t>, starting at point </a:t>
            </a:r>
            <a:r>
              <a:rPr lang="en-US" sz="1600" i="1" dirty="0"/>
              <a:t>A</a:t>
            </a:r>
            <a:r>
              <a:rPr lang="en-US" sz="1600" dirty="0"/>
              <a:t>. Both points rotate to the shaded positions (</a:t>
            </a:r>
            <a:r>
              <a:rPr lang="en-US" sz="1600" i="1" dirty="0"/>
              <a:t>A</a:t>
            </a:r>
            <a:r>
              <a:rPr lang="en-US" sz="1600" dirty="0"/>
              <a:t>’ and </a:t>
            </a:r>
            <a:r>
              <a:rPr lang="en-US" sz="1600" i="1" dirty="0"/>
              <a:t>B</a:t>
            </a:r>
            <a:r>
              <a:rPr lang="en-US" sz="1600" dirty="0"/>
              <a:t>’) shown in the time that the ball follows the curved path in the rotating frame and a straight path in Earth’s frame.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300470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6.28</a:t>
            </a:r>
          </a:p>
        </p:txBody>
      </p:sp>
      <p:pic>
        <p:nvPicPr>
          <p:cNvPr id="2" name="Picture Placeholder 1" descr="(a) A satellite photo of a hurricane. The clouds form a spiral that rotates counterclockwise. (b) A diagram of the flow involved in a hurricane. The pressure is low at the center. Straight dark blue arrows point in from all directions. Four such arrows are shown, from the north, east, south, and west. The wind, represented by light blue arrows, starts the same as the dark arrows but deflects to the right. (c) The pressure is low at the center. A dark blue circle indicates a clockwise rotation. Light blue arrows come in from all directions and deflect to the right, as they did in figure (b). (d) Now the pressure is high at the center. The dark blue circle again indicates clockwise rotation but the light blue arrows start at the center and point out and deflect to the right. (e) A satellite photo of a tropical cyclone. The clouds form a spiral that rotates clockwi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512" r="-14512"/>
          <a:stretch>
            <a:fillRect/>
          </a:stretch>
        </p:blipFill>
        <p:spPr/>
      </p:pic>
      <p:sp>
        <p:nvSpPr>
          <p:cNvPr id="7" name="Text Placeholder 6"/>
          <p:cNvSpPr>
            <a:spLocks noGrp="1"/>
          </p:cNvSpPr>
          <p:nvPr>
            <p:ph type="body" sz="quarter" idx="14"/>
          </p:nvPr>
        </p:nvSpPr>
        <p:spPr/>
        <p:txBody>
          <a:bodyPr>
            <a:noAutofit/>
          </a:bodyPr>
          <a:lstStyle/>
          <a:p>
            <a:pPr marL="228600" indent="-228600">
              <a:buAutoNum type="alphaLcParenBoth"/>
            </a:pPr>
            <a:r>
              <a:rPr lang="en-US" sz="1000" dirty="0"/>
              <a:t>The counterclockwise rotation of this Northern Hemisphere hurricane is a major consequence of the </a:t>
            </a:r>
            <a:r>
              <a:rPr lang="en-US" sz="1000" dirty="0" err="1"/>
              <a:t>Coriolis</a:t>
            </a:r>
            <a:r>
              <a:rPr lang="en-US" sz="1000" dirty="0"/>
              <a:t> force.</a:t>
            </a:r>
          </a:p>
          <a:p>
            <a:pPr marL="228600" indent="-228600">
              <a:buAutoNum type="alphaLcParenBoth"/>
            </a:pPr>
            <a:r>
              <a:rPr lang="en-US" sz="1000" dirty="0"/>
              <a:t>Without the </a:t>
            </a:r>
            <a:r>
              <a:rPr lang="en-US" sz="1000" dirty="0" err="1"/>
              <a:t>Coriolis</a:t>
            </a:r>
            <a:r>
              <a:rPr lang="en-US" sz="1000" dirty="0"/>
              <a:t> force, air would flow straight into a low-pressure zone, such as that found in tropical cyclones.</a:t>
            </a:r>
          </a:p>
          <a:p>
            <a:pPr marL="228600" indent="-228600">
              <a:buAutoNum type="alphaLcParenBoth"/>
            </a:pPr>
            <a:r>
              <a:rPr lang="en-US" sz="1000" dirty="0"/>
              <a:t>The </a:t>
            </a:r>
            <a:r>
              <a:rPr lang="en-US" sz="1000" dirty="0" err="1"/>
              <a:t>Coriolis</a:t>
            </a:r>
            <a:r>
              <a:rPr lang="en-US" sz="1000" dirty="0"/>
              <a:t> force deflects the winds to the right, producing a counterclockwise rotation.</a:t>
            </a:r>
          </a:p>
          <a:p>
            <a:pPr marL="228600" indent="-228600">
              <a:buAutoNum type="alphaLcParenBoth"/>
            </a:pPr>
            <a:r>
              <a:rPr lang="en-US" sz="1000" dirty="0"/>
              <a:t>Wind flowing away from a high-pressure zone is also deflected to the right, producing a clockwise rotation.</a:t>
            </a:r>
          </a:p>
          <a:p>
            <a:pPr marL="228600" indent="-228600">
              <a:buAutoNum type="alphaLcParenBoth"/>
            </a:pPr>
            <a:r>
              <a:rPr lang="en-US" sz="1000" dirty="0"/>
              <a:t>The opposite direction of rotation is produced by the </a:t>
            </a:r>
            <a:r>
              <a:rPr lang="en-US" sz="1000" dirty="0" err="1"/>
              <a:t>Coriolis</a:t>
            </a:r>
            <a:r>
              <a:rPr lang="en-US" sz="1000" dirty="0"/>
              <a:t> force in the Southern Hemisphere, leading to tropical cyclones. (credit a and credit e: modifications of work by NASA)</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21864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6.2</a:t>
            </a:r>
          </a:p>
        </p:txBody>
      </p:sp>
      <p:pic>
        <p:nvPicPr>
          <p:cNvPr id="2" name="Picture Placeholder 1" descr="This figure shows the development of the free body diagram of a piano being lifted and passed through a window. Figure a is a sketch showing the piano hanging from a crane and part way through a window. Figure b identifies the forces. It shows the same sketch with the addition of the forces, represented as labeled vector arrows. Vector T points up, vector F sub T points down, vector w points down. Figure c defines the system of interest. The sketch is shown again with the piano circled and identified as the system of interest. Only vectors T up and w down are included in this diagram. The downward force F sub T is not a force on the system of interest since it is exerted on the outside world. It must be omitted from the free body diagram. The free body diagram is shown as well. It consists of a dot, representing the system of interest, and the vectors T pointing up and w pointing down, with their tails at the dot. Figure d shows the addition of the forces. Vectors T and w are shown. We are told that these forces must be equal and opposite since the net external force is zero. Thus T is equal to minus 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06" r="-4106"/>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pPr marL="228600" indent="-228600">
                  <a:buAutoNum type="alphaLcParenBoth"/>
                </a:pPr>
                <a:r>
                  <a:rPr lang="en-US" sz="900" dirty="0"/>
                  <a:t>A grand piano is being lifted to a second-story apartment.</a:t>
                </a:r>
                <a:endParaRPr lang="en-US" sz="900" dirty="0">
                  <a:solidFill>
                    <a:schemeClr val="tx1"/>
                  </a:solidFill>
                </a:endParaRPr>
              </a:p>
              <a:p>
                <a:pPr marL="228600" indent="-228600">
                  <a:buAutoNum type="alphaLcParenBoth"/>
                </a:pPr>
                <a:r>
                  <a:rPr lang="en-US" sz="900" dirty="0"/>
                  <a:t>Arrows are used to represent all forces: </a:t>
                </a:r>
                <a14:m>
                  <m:oMath xmlns:m="http://schemas.openxmlformats.org/officeDocument/2006/math">
                    <m:acc>
                      <m:accPr>
                        <m:chr m:val="⃗"/>
                        <m:ctrlPr>
                          <a:rPr lang="en-US" sz="900" i="1" dirty="0" smtClean="0">
                            <a:latin typeface="Cambria Math"/>
                          </a:rPr>
                        </m:ctrlPr>
                      </m:accPr>
                      <m:e>
                        <m:r>
                          <a:rPr lang="en-US" sz="900" b="1" i="0" dirty="0" smtClean="0">
                            <a:latin typeface="Cambria Math"/>
                          </a:rPr>
                          <m:t>𝐓</m:t>
                        </m:r>
                      </m:e>
                    </m:acc>
                    <m:r>
                      <a:rPr lang="en-US" sz="900" b="0" i="1" dirty="0" smtClean="0">
                        <a:latin typeface="Cambria Math"/>
                      </a:rPr>
                      <m:t> </m:t>
                    </m:r>
                  </m:oMath>
                </a14:m>
                <a:r>
                  <a:rPr lang="en-US" sz="900" dirty="0"/>
                  <a:t>is the tension in the rope above the piano, </a:t>
                </a:r>
                <a14:m>
                  <m:oMath xmlns:m="http://schemas.openxmlformats.org/officeDocument/2006/math">
                    <m:sSub>
                      <m:sSubPr>
                        <m:ctrlPr>
                          <a:rPr lang="en-US" sz="900" i="1" smtClean="0">
                            <a:latin typeface="Cambria Math"/>
                          </a:rPr>
                        </m:ctrlPr>
                      </m:sSubPr>
                      <m:e>
                        <m:acc>
                          <m:accPr>
                            <m:chr m:val="⃗"/>
                            <m:ctrlPr>
                              <a:rPr lang="en-US" sz="900" i="1" smtClean="0">
                                <a:latin typeface="Cambria Math"/>
                              </a:rPr>
                            </m:ctrlPr>
                          </m:accPr>
                          <m:e>
                            <m:r>
                              <a:rPr lang="en-US" sz="900" b="1" i="0" smtClean="0">
                                <a:latin typeface="Cambria Math"/>
                              </a:rPr>
                              <m:t>𝐅</m:t>
                            </m:r>
                          </m:e>
                        </m:acc>
                      </m:e>
                      <m:sub>
                        <m:r>
                          <m:rPr>
                            <m:sty m:val="p"/>
                          </m:rPr>
                          <a:rPr lang="en-US" sz="900" b="0" i="0" smtClean="0">
                            <a:latin typeface="Cambria Math"/>
                          </a:rPr>
                          <m:t>T</m:t>
                        </m:r>
                      </m:sub>
                    </m:sSub>
                    <m:r>
                      <a:rPr lang="en-US" sz="900" b="0" i="1" smtClean="0">
                        <a:latin typeface="Cambria Math"/>
                      </a:rPr>
                      <m:t> </m:t>
                    </m:r>
                  </m:oMath>
                </a14:m>
                <a:r>
                  <a:rPr lang="en-US" sz="900" dirty="0"/>
                  <a:t>is the force that the piano exerts on the rope, and </a:t>
                </a:r>
                <a14:m>
                  <m:oMath xmlns:m="http://schemas.openxmlformats.org/officeDocument/2006/math">
                    <m:acc>
                      <m:accPr>
                        <m:chr m:val="⃗"/>
                        <m:ctrlPr>
                          <a:rPr lang="en-US" sz="900" i="1" dirty="0">
                            <a:latin typeface="Cambria Math"/>
                          </a:rPr>
                        </m:ctrlPr>
                      </m:accPr>
                      <m:e>
                        <m:r>
                          <a:rPr lang="en-US" sz="900" b="1" i="0" dirty="0" smtClean="0">
                            <a:latin typeface="Cambria Math"/>
                          </a:rPr>
                          <m:t>𝐰</m:t>
                        </m:r>
                      </m:e>
                    </m:acc>
                  </m:oMath>
                </a14:m>
                <a:r>
                  <a:rPr lang="en-US" sz="900" dirty="0"/>
                  <a:t> is the weight of the piano. All other forces, such as the nudge of a breeze, are assumed to be negligible.</a:t>
                </a:r>
              </a:p>
              <a:p>
                <a:pPr marL="228600" indent="-228600">
                  <a:buAutoNum type="alphaLcParenBoth"/>
                </a:pPr>
                <a:r>
                  <a:rPr lang="en-US" sz="900" dirty="0"/>
                  <a:t>Suppose we are given the piano’s mass and asked to find the tension in the rope. We then define the system of interest as shown and draw a free-body diagram. Now </a:t>
                </a:r>
                <a14:m>
                  <m:oMath xmlns:m="http://schemas.openxmlformats.org/officeDocument/2006/math">
                    <m:sSub>
                      <m:sSubPr>
                        <m:ctrlPr>
                          <a:rPr lang="en-US" sz="900" i="1">
                            <a:latin typeface="Cambria Math"/>
                          </a:rPr>
                        </m:ctrlPr>
                      </m:sSubPr>
                      <m:e>
                        <m:acc>
                          <m:accPr>
                            <m:chr m:val="⃗"/>
                            <m:ctrlPr>
                              <a:rPr lang="en-US" sz="900" i="1">
                                <a:latin typeface="Cambria Math"/>
                              </a:rPr>
                            </m:ctrlPr>
                          </m:accPr>
                          <m:e>
                            <m:r>
                              <a:rPr lang="en-US" sz="900" b="1">
                                <a:latin typeface="Cambria Math"/>
                              </a:rPr>
                              <m:t>𝐅</m:t>
                            </m:r>
                          </m:e>
                        </m:acc>
                      </m:e>
                      <m:sub>
                        <m:r>
                          <m:rPr>
                            <m:sty m:val="p"/>
                          </m:rPr>
                          <a:rPr lang="en-US" sz="900">
                            <a:latin typeface="Cambria Math"/>
                          </a:rPr>
                          <m:t>T</m:t>
                        </m:r>
                      </m:sub>
                    </m:sSub>
                    <m:r>
                      <a:rPr lang="en-US" sz="900" i="1">
                        <a:latin typeface="Cambria Math"/>
                      </a:rPr>
                      <m:t> </m:t>
                    </m:r>
                  </m:oMath>
                </a14:m>
                <a:r>
                  <a:rPr lang="en-US" sz="900" dirty="0"/>
                  <a:t>is no longer shown, because it is not a force acting on the system of interest; rather, </a:t>
                </a:r>
                <a14:m>
                  <m:oMath xmlns:m="http://schemas.openxmlformats.org/officeDocument/2006/math">
                    <m:sSub>
                      <m:sSubPr>
                        <m:ctrlPr>
                          <a:rPr lang="en-US" sz="900" i="1">
                            <a:latin typeface="Cambria Math"/>
                          </a:rPr>
                        </m:ctrlPr>
                      </m:sSubPr>
                      <m:e>
                        <m:acc>
                          <m:accPr>
                            <m:chr m:val="⃗"/>
                            <m:ctrlPr>
                              <a:rPr lang="en-US" sz="900" i="1">
                                <a:latin typeface="Cambria Math"/>
                              </a:rPr>
                            </m:ctrlPr>
                          </m:accPr>
                          <m:e>
                            <m:r>
                              <a:rPr lang="en-US" sz="900" b="1">
                                <a:latin typeface="Cambria Math"/>
                              </a:rPr>
                              <m:t>𝐅</m:t>
                            </m:r>
                          </m:e>
                        </m:acc>
                      </m:e>
                      <m:sub>
                        <m:r>
                          <m:rPr>
                            <m:sty m:val="p"/>
                          </m:rPr>
                          <a:rPr lang="en-US" sz="900">
                            <a:latin typeface="Cambria Math"/>
                          </a:rPr>
                          <m:t>T</m:t>
                        </m:r>
                      </m:sub>
                    </m:sSub>
                    <m:r>
                      <a:rPr lang="en-US" sz="900" i="1">
                        <a:latin typeface="Cambria Math"/>
                      </a:rPr>
                      <m:t> </m:t>
                    </m:r>
                  </m:oMath>
                </a14:m>
                <a:r>
                  <a:rPr lang="en-US" sz="900" dirty="0"/>
                  <a:t>acts on the outside world.</a:t>
                </a:r>
                <a:endParaRPr lang="en-US" sz="900" dirty="0">
                  <a:solidFill>
                    <a:schemeClr val="tx1"/>
                  </a:solidFill>
                </a:endParaRPr>
              </a:p>
              <a:p>
                <a:pPr marL="228600" indent="-228600">
                  <a:buAutoNum type="alphaLcParenBoth"/>
                </a:pPr>
                <a:r>
                  <a:rPr lang="en-US" sz="900" dirty="0"/>
                  <a:t>Showing only the arrows, the head-to-tail method of addition is used. It is apparent that if the piano is stationary, </a:t>
                </a:r>
                <a14:m>
                  <m:oMath xmlns:m="http://schemas.openxmlformats.org/officeDocument/2006/math">
                    <m:acc>
                      <m:accPr>
                        <m:chr m:val="⃗"/>
                        <m:ctrlPr>
                          <a:rPr lang="en-US" sz="900" i="1" smtClean="0">
                            <a:latin typeface="Cambria Math"/>
                          </a:rPr>
                        </m:ctrlPr>
                      </m:accPr>
                      <m:e>
                        <m:r>
                          <a:rPr lang="en-US" sz="900" b="1" i="0" smtClean="0">
                            <a:latin typeface="Cambria Math"/>
                          </a:rPr>
                          <m:t>𝐓</m:t>
                        </m:r>
                      </m:e>
                    </m:acc>
                    <m:r>
                      <a:rPr lang="en-US" sz="900" b="1" i="1" smtClean="0">
                        <a:latin typeface="Cambria Math"/>
                      </a:rPr>
                      <m:t>=</m:t>
                    </m:r>
                    <m:r>
                      <a:rPr lang="en-US" sz="900" i="1" smtClean="0">
                        <a:latin typeface="Cambria Math"/>
                        <a:ea typeface="Cambria Math"/>
                      </a:rPr>
                      <m:t>−</m:t>
                    </m:r>
                    <m:acc>
                      <m:accPr>
                        <m:chr m:val="⃗"/>
                        <m:ctrlPr>
                          <a:rPr lang="en-US" sz="900" i="1">
                            <a:latin typeface="Cambria Math"/>
                          </a:rPr>
                        </m:ctrlPr>
                      </m:accPr>
                      <m:e>
                        <m:r>
                          <a:rPr lang="en-US" sz="900" b="1" i="0" smtClean="0">
                            <a:latin typeface="Cambria Math"/>
                          </a:rPr>
                          <m:t>𝐰</m:t>
                        </m:r>
                      </m:e>
                    </m:acc>
                  </m:oMath>
                </a14:m>
                <a:r>
                  <a:rPr lang="en-US" sz="900" dirty="0"/>
                  <a: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b="-12042"/>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680956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6.29</a:t>
            </a:r>
          </a:p>
        </p:txBody>
      </p:sp>
      <p:pic>
        <p:nvPicPr>
          <p:cNvPr id="2" name="Picture Placeholder 1" descr="A photograph of a bobsled on a track at the Olympic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2138" r="-32138"/>
          <a:stretch>
            <a:fillRect/>
          </a:stretch>
        </p:blipFill>
        <p:spPr/>
      </p:pic>
      <p:sp>
        <p:nvSpPr>
          <p:cNvPr id="7" name="Text Placeholder 6"/>
          <p:cNvSpPr>
            <a:spLocks noGrp="1"/>
          </p:cNvSpPr>
          <p:nvPr>
            <p:ph type="body" sz="quarter" idx="14"/>
          </p:nvPr>
        </p:nvSpPr>
        <p:spPr/>
        <p:txBody>
          <a:bodyPr>
            <a:normAutofit/>
          </a:bodyPr>
          <a:lstStyle/>
          <a:p>
            <a:r>
              <a:rPr lang="en-US" sz="1600" dirty="0"/>
              <a:t>From racing cars to bobsled racers, aerodynamic shaping is crucial to achieving top speeds. Bobsleds are designed for speed and are shaped like a bullet with tapered fins. (credit: “U.S. Army”/Wikimedia Commons)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726389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6.30</a:t>
            </a:r>
          </a:p>
        </p:txBody>
      </p:sp>
      <p:pic>
        <p:nvPicPr>
          <p:cNvPr id="2" name="Picture Placeholder 1" descr="A photograph of a model plane in a wind tunne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162" b="-2162"/>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NASA researchers test a model plane in a wind tunnel. (credit: NASA/Ames)</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3327188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6.31</a:t>
            </a:r>
          </a:p>
        </p:txBody>
      </p:sp>
      <p:pic>
        <p:nvPicPr>
          <p:cNvPr id="2" name="Picture Placeholder 1" descr="A photograph of three swimmers wearing body sui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548" r="-50548"/>
          <a:stretch>
            <a:fillRect/>
          </a:stretch>
        </p:blipFill>
        <p:spPr/>
      </p:pic>
      <p:sp>
        <p:nvSpPr>
          <p:cNvPr id="7" name="Text Placeholder 6"/>
          <p:cNvSpPr>
            <a:spLocks noGrp="1"/>
          </p:cNvSpPr>
          <p:nvPr>
            <p:ph type="body" sz="quarter" idx="14"/>
          </p:nvPr>
        </p:nvSpPr>
        <p:spPr/>
        <p:txBody>
          <a:bodyPr>
            <a:normAutofit/>
          </a:bodyPr>
          <a:lstStyle/>
          <a:p>
            <a:r>
              <a:rPr lang="en-US" sz="1600" dirty="0"/>
              <a:t>Body suits, such as this LZR Racer Suit, have been credited with aiding in many world records after their release in 2008. Smoother “skin” and more compression forces on a swimmer’s body provide at least 10% less drag. (credit: NASA/Kathy </a:t>
            </a:r>
            <a:r>
              <a:rPr lang="en-US" sz="1600" dirty="0" err="1"/>
              <a:t>Barnstorff</a:t>
            </a:r>
            <a:r>
              <a:rPr lang="en-US" sz="1600" dirty="0"/>
              <a:t>)</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431813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6.32</a:t>
            </a:r>
          </a:p>
        </p:txBody>
      </p:sp>
      <p:pic>
        <p:nvPicPr>
          <p:cNvPr id="2" name="Picture Placeholder 1" descr="A photograph of geese flying in a V form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940" r="-43940"/>
          <a:stretch>
            <a:fillRect/>
          </a:stretch>
        </p:blipFill>
        <p:spPr/>
      </p:pic>
      <p:sp>
        <p:nvSpPr>
          <p:cNvPr id="7" name="Text Placeholder 6"/>
          <p:cNvSpPr>
            <a:spLocks noGrp="1"/>
          </p:cNvSpPr>
          <p:nvPr>
            <p:ph type="body" sz="quarter" idx="14"/>
          </p:nvPr>
        </p:nvSpPr>
        <p:spPr/>
        <p:txBody>
          <a:bodyPr>
            <a:normAutofit/>
          </a:bodyPr>
          <a:lstStyle/>
          <a:p>
            <a:r>
              <a:rPr lang="en-US" sz="1600" dirty="0"/>
              <a:t>Geese fly in a V formation during their long migratory travels. This shape reduces drag and energy consumption for individual birds, and also allows them a better way to communicate. (credit: “</a:t>
            </a:r>
            <a:r>
              <a:rPr lang="en-US" sz="1600" dirty="0" err="1"/>
              <a:t>Julo</a:t>
            </a:r>
            <a:r>
              <a:rPr lang="en-US" sz="1600" dirty="0"/>
              <a:t>”/Wikimedia Commons)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563659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6.33</a:t>
            </a:r>
          </a:p>
        </p:txBody>
      </p:sp>
      <p:pic>
        <p:nvPicPr>
          <p:cNvPr id="2" name="Picture Placeholder 1" descr="The free body diagram shows forces m times vector g pointing vertically down and b times vector v pointing vertically up. The velocity, vector v, is vertically down. The positive y direction is also vertically dow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5058" b="-25058"/>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Free-body diagram of an object falling through a resistive medium.</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241005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Exercise 9</a:t>
            </a:r>
          </a:p>
        </p:txBody>
      </p:sp>
      <p:pic>
        <p:nvPicPr>
          <p:cNvPr id="2" name="Picture Placeholder 1" descr="Two paths are shown inside a race track through a ninety degree curve. Two cars, a red and a blue one,  and their paths of travel are shown. The blue car is making a tight turn on path one, which is the inside path along the track. The red car is shown overtaking the first car, while taking a wider turn and crossing in front of the blue car into the inside path and then back out of i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51" r="-1751"/>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718503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Exercise 11</a:t>
            </a:r>
          </a:p>
        </p:txBody>
      </p:sp>
      <p:pic>
        <p:nvPicPr>
          <p:cNvPr id="2" name="Picture Placeholder 1" descr="A photo of a roller coaster with a vertical loop. The loop has a tighter curvature at the top than at the bottom, making an inverted teardrop shap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09" r="-1909"/>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3923229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13</a:t>
            </a:r>
          </a:p>
        </p:txBody>
      </p:sp>
      <p:pic>
        <p:nvPicPr>
          <p:cNvPr id="2" name="Picture Placeholder 1" descr="An illustration of the circular base of a merry-go-round with a single horse and child on it. The angular velocity, omega, is clockwise, shown here with an arrow. A point P is shown near the horse, on a circle concentric with the merry-go-round. Three arrows are shown coming out of point P, depicting the three possible path of the lunch box. Path A curves into the circle, to the right from the perspective of the box. Path B is straight, tangent to the circle. Path C curves to the left from the perspective of the box, out of the cir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440" r="-62440"/>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53908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15</a:t>
            </a:r>
          </a:p>
        </p:txBody>
      </p:sp>
      <p:pic>
        <p:nvPicPr>
          <p:cNvPr id="2" name="Picture Placeholder 1" descr="An illustration of a mass moving in a circular path on a table. The mass is attached to a string that is pinned at the center of the circle to the table at the other e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233" r="-56233"/>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161807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Exercise 26</a:t>
            </a:r>
          </a:p>
        </p:txBody>
      </p:sp>
      <p:pic>
        <p:nvPicPr>
          <p:cNvPr id="2" name="Picture Placeholder 1" descr="A sketch of a traffic light suspended by a cable that is in turn suspended from two other cables is shown. Tension T sub 3 is the tension in the cable connecting the traffic light to the upper cables. Tension T sub one is the tension in the upper cable pulling up and to the left, making a 41 degree angle with the horizontal. Tension T sub two is the tension pulling up and to the right, making a 63 degree angle with the horizontal. Force vector w equal to 200 Newtons pulls vertically downward on the traffic l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851" r="-13851"/>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83462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6.3</a:t>
            </a:r>
          </a:p>
        </p:txBody>
      </p:sp>
      <p:pic>
        <p:nvPicPr>
          <p:cNvPr id="2" name="Picture Placeholder 1" descr="A sketch of a traffic light suspended from two wires supported by two poles is shown. (b) Some forces are shown in this system. Tension T sub one pulling the top of the left-hand pole is shown by the vector arrow along the left wire from the top of the pole, and an equal but opposite tension T sub one is shown by the arrow pointing up along the left-hand wire where it is attached to the light; the left-hand wire makes a thirty-degree angle with the horizontal. Tension T sub two is shown by a vector arrow pointing downward from the top of the right-hand pole along the right-hand wire, and an equal but opposite tension T sub two is shown by the arrow pointing up along the right-hand wire, which makes a forty-five degree angle with the horizontal. The traffic light is suspended at the lower end of the wires, and its weight W is shown by a vector arrow acting downward. (c) The traffic light is the system of interest, indicated by circling the traffic light. Tension T sub one starting from the traffic light is shown by an arrow along the wire making an angle of thirty degrees with the horizontal. Tension T sub two starting from the traffic light is shown by an arrow along the wire making an angle of forty-five degrees with the horizontal. The weight W is shown by a vector arrow pointing downward from the traffic light. A free-body diagram is shown with three forces acting on a point. Weight W acts downward; T sub one and T sub two act at an angle with the vertical. A coordinate system is shown, with positive x to the right and positive y upward. (d) Forces are shown with their components. T sub one is decomposed into T sub one y pointing vertically upward and T sub one x pointing along the negative x direction. The angle between T sub one and T sub one x is thirty degrees. T sub two is decomposed into T sub two y pointing vertically upward and T sub two x pointing along the positive x direction. The angle between T sub two and T sub two x is forty five degrees. Weight W is shown by a vector arrow acting downward. (e) The net vertical force is zero, so the vector equation is T sub one y plus T sub two y equals W. T sub one y and T sub two y are shown on a free body diagram as equal length arrows pointing up. W is shown as a downward pointing arrow whose length is twice as long as each of the T sub one y and T sub two y arrows. The net horizontal force is zero, so vector T sub one x is equal to minus vector T sub two x. T sub two x is shown by an arrow pointing toward the right, and T sub one x is shown by an arrow pointing toward the lef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243" r="-40243"/>
          <a:stretch>
            <a:fillRect/>
          </a:stretch>
        </p:blipFill>
        <p:spPr/>
      </p:pic>
      <p:sp>
        <p:nvSpPr>
          <p:cNvPr id="7" name="Text Placeholder 6"/>
          <p:cNvSpPr>
            <a:spLocks noGrp="1"/>
          </p:cNvSpPr>
          <p:nvPr>
            <p:ph type="body" sz="quarter" idx="14"/>
          </p:nvPr>
        </p:nvSpPr>
        <p:spPr/>
        <p:txBody>
          <a:bodyPr>
            <a:normAutofit/>
          </a:bodyPr>
          <a:lstStyle/>
          <a:p>
            <a:r>
              <a:rPr lang="en-US" sz="1400" dirty="0"/>
              <a:t>A traffic light is suspended from two wires. </a:t>
            </a:r>
            <a:r>
              <a:rPr lang="en-US" sz="1400" dirty="0">
                <a:solidFill>
                  <a:srgbClr val="6CB255"/>
                </a:solidFill>
              </a:rPr>
              <a:t>(b)</a:t>
            </a:r>
            <a:r>
              <a:rPr lang="en-US" sz="1400" dirty="0"/>
              <a:t> Some of the forces involved. </a:t>
            </a:r>
            <a:r>
              <a:rPr lang="en-US" sz="1400" dirty="0">
                <a:solidFill>
                  <a:srgbClr val="6CB255"/>
                </a:solidFill>
              </a:rPr>
              <a:t>(c) </a:t>
            </a:r>
            <a:r>
              <a:rPr lang="en-US" sz="1400" dirty="0"/>
              <a:t>Only forces acting on the system are shown here. The free-body diagram for the traffic light is also shown. </a:t>
            </a:r>
            <a:r>
              <a:rPr lang="en-US" sz="1400" dirty="0">
                <a:solidFill>
                  <a:srgbClr val="6CB255"/>
                </a:solidFill>
              </a:rPr>
              <a:t>(d) </a:t>
            </a:r>
            <a:r>
              <a:rPr lang="en-US" sz="1400" dirty="0"/>
              <a:t>The forces projected onto vertical (</a:t>
            </a:r>
            <a:r>
              <a:rPr lang="en-US" sz="1400" i="1" dirty="0"/>
              <a:t>y</a:t>
            </a:r>
            <a:r>
              <a:rPr lang="en-US" sz="1400" dirty="0"/>
              <a:t>) and horizontal (</a:t>
            </a:r>
            <a:r>
              <a:rPr lang="en-US" sz="1400" i="1" dirty="0"/>
              <a:t>x</a:t>
            </a:r>
            <a:r>
              <a:rPr lang="en-US" sz="1400" dirty="0"/>
              <a:t>) axes. The horizontal components of the tensions must cancel, and the sum of the vertical components of the tensions must equal the weight of the traffic light. </a:t>
            </a:r>
            <a:r>
              <a:rPr lang="en-US" sz="1400" dirty="0">
                <a:solidFill>
                  <a:srgbClr val="6CB255"/>
                </a:solidFill>
              </a:rPr>
              <a:t>(e) </a:t>
            </a:r>
            <a:r>
              <a:rPr lang="en-US" sz="1400" dirty="0"/>
              <a:t>The free-body diagram shows the vertical and horizontal forces acting on the traffic light.</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332056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29</a:t>
            </a:r>
          </a:p>
        </p:txBody>
      </p:sp>
      <p:pic>
        <p:nvPicPr>
          <p:cNvPr id="2" name="Picture Placeholder 1" descr="An Achilles tendon is shown in the figure with two forces exerted on it by the lateral and medial heads of the gastrocnemius muscle. F sub one, equal to two hundred Newtons, is shown as a vector making an angle twenty degrees to the right of vertical, and F sub two, equal to two hundred Newtons, is shown making an angle of twenty degrees left of vertic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928" r="-65928"/>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242334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exercise 30</a:t>
            </a:r>
          </a:p>
        </p:txBody>
      </p:sp>
      <p:pic>
        <p:nvPicPr>
          <p:cNvPr id="2" name="Picture Placeholder 1" descr="A circus performer hanging from a trapeze is being pulled to the right by another performer using a rope. Her weight is shown by a vector w acting vertically downward. The trapeze rope exerts a tension, T sub one, up and to the left, making an angle of fifteen degrees with the vertical. The second performer pulls with tension T sub two, making an angle of ten degrees above the positive x direc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751" b="-7751"/>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1786082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exercise 42</a:t>
            </a:r>
          </a:p>
        </p:txBody>
      </p:sp>
      <p:pic>
        <p:nvPicPr>
          <p:cNvPr id="2" name="Picture Placeholder 1" descr="An Atwood machine consisting of masses suspended on either side of a pulley by a string passing over the pulley is shown. Mass m sub 1 is on the left and mass m sub 2 is on the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349" r="-6349"/>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18785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43</a:t>
            </a:r>
          </a:p>
        </p:txBody>
      </p:sp>
      <p:pic>
        <p:nvPicPr>
          <p:cNvPr id="3" name="Picture Placeholder 2" descr="Block m sub 1 is on a horizontal table. It is connected to a string that passes over a pulley at the edge of the table. The string then hangs straight down and connects to block m sub 2, which is not in contact with the table. Block m sub 1 has acceleration a sub 1 directed to the right. Block m sub 2 has acceleration a sub 2 directed downwar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3001" r="-43001"/>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828319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44</a:t>
            </a:r>
          </a:p>
        </p:txBody>
      </p:sp>
      <p:pic>
        <p:nvPicPr>
          <p:cNvPr id="2" name="Picture Placeholder 1" descr="Two carts connected by a string passing over a pulley are on either side of a double inclined plane. The string passes over a pulley attached to the top of the double incline. On the left, the incline makes an angle of 37 degrees with the horizontal and the cart on that side has mass 10 kilograms. On the right, the incline makes an angle of 53 degrees with the horizontal and the cart on that side has mass 15 kilogram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790" r="-14790"/>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676200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45</a:t>
            </a:r>
          </a:p>
        </p:txBody>
      </p:sp>
      <p:pic>
        <p:nvPicPr>
          <p:cNvPr id="2" name="Picture Placeholder 1" descr="Block 1 is on a ramp inclined up and to the right at an angle of 40 degrees above the horizontal. It is connected to a string that passes over a pulley at the top of the ramp, then hangs straight down and connects to block 2. Block 2 is not in contact with the ramp."/>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6753" r="-46753"/>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3177191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Exercise 51</a:t>
            </a:r>
          </a:p>
        </p:txBody>
      </p:sp>
      <p:pic>
        <p:nvPicPr>
          <p:cNvPr id="2" name="Picture Placeholder 1" descr="(a) Overhead view of two ice skaters pushing on a third. One skater pushes with a force F one, represented by an arrow pointing to the right, and a second skater pushes with a force F two, represented by an arrow pointing up. Vector F one and vector F two are along the arms of the two skaters acting on the third skater. A vector diagram is shown in the form of a right triangle in which the base is vector F one pointing to the right, and perpendicular to F one is vector F two pointing up. The resultant vector is shown by the hypotenuse pointing up and to the right and is labeled as vector F sub tot. (b) Free body diagram showing only the forces F sub one and F sub 2 acting on the sk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729" r="-15729"/>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2264308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52</a:t>
            </a:r>
          </a:p>
        </p:txBody>
      </p:sp>
      <p:pic>
        <p:nvPicPr>
          <p:cNvPr id="2" name="Picture Placeholder 1" descr="An illustration of  block on  a slope. The slope angles down and to the right at an angle of theta degrees to the horizontal. The block has an acceleration a parallel to the slope, toward its bottom. The following forces are shown: N perpendicular to the slope and pointing out of it, and w which equals m times g vertically down. An x y coordinate system is shown tilted so that positive x is downslope, parallel to the surface, and positive y is perpendicular to the slope, pointing out of the surfac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811" b="-1811"/>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265912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53</a:t>
            </a:r>
          </a:p>
        </p:txBody>
      </p:sp>
      <p:pic>
        <p:nvPicPr>
          <p:cNvPr id="2" name="Picture Placeholder 1" descr="An illustration of  block on  a slope. The slope angles down and to the right at an angle of theta degrees to the horizontal. The block has an acceleration, a, parallel to the slope, toward its bottom. The following forces are shown:  f in a direction parallel to the slope toward its top, N perpendicular to the slope and pointing out of it, w sub x in a direction parallel to the slope toward its bottom, and w sub y perpendicular to the slope and pointing into it. An x y coordinate system is shown tilted so that positive x is downslope, parallel to the surface, and positive y is perpendicular to the slope, pointing out of the surfac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8843" r="-28843"/>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282706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56</a:t>
            </a:r>
          </a:p>
        </p:txBody>
      </p:sp>
      <p:pic>
        <p:nvPicPr>
          <p:cNvPr id="2" name="Picture Placeholder 1" descr="An illustration of  a block mass m on  a slope. The slope angles up and to the right at an angle of theta degrees to the horizontal. The mass feels force w sub parallel in a direction parallel to the slope toward its bottom, and f in a direction parallel to the slope toward its top."/>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646" r="-5646"/>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86018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6.4</a:t>
            </a:r>
          </a:p>
        </p:txBody>
      </p:sp>
      <p:pic>
        <p:nvPicPr>
          <p:cNvPr id="2" name="Picture Placeholder 1" descr="(a) A view from above of two tugboats pushing on a barge. One tugboat is pushing with the force F sub 1 equal to two point seven times by ten to the five newtons, shown by a vector arrow acting toward the right in the x direction. Another tugboat is pushing with a force F sub 2 equal to three point six times by ten to the five newtons acting upward in the positive y direction. Acceleration of the barge, a, is shown by a vector arrow directed fifty-three point one degree angle above the x axis. In the free-body diagram, the mass is represented by a point, F sub 2 is acting upward on the point, F sub 1 is acting toward the right, and F sub D is acting approximately southwest. (b) The vectors F sub 1 and F sub 2 are the sides of a right triangle. The resultant is the hypotenuse of this triangle, vector F sub app, making a fifty-three point one degree angle from the base vector F sub 1. The vector F sub app plus the vector force F sub D, pointing down the incline, is equal to the force vector F sub net, which points up the incl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082" b="-3082"/>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pPr marL="342900" indent="-342900">
                  <a:buFontTx/>
                  <a:buAutoNum type="alphaLcParenBoth"/>
                </a:pPr>
                <a:r>
                  <a:rPr lang="en-US" sz="1400" dirty="0"/>
                  <a:t>A view from above of two tugboats pushing on a barge. </a:t>
                </a:r>
              </a:p>
              <a:p>
                <a:pPr marL="342900" indent="-342900">
                  <a:buFontTx/>
                  <a:buAutoNum type="alphaLcParenBoth"/>
                </a:pPr>
                <a:r>
                  <a:rPr lang="en-US" sz="1400" dirty="0"/>
                  <a:t>The free-body diagram for the ship contains only forces acting in the plane of the water. It omits the two vertical forces—the weight of the barge and the buoyant force of the water supporting it cancel and are not shown. Note that </a:t>
                </a:r>
                <a14:m>
                  <m:oMath xmlns:m="http://schemas.openxmlformats.org/officeDocument/2006/math">
                    <m:sSub>
                      <m:sSubPr>
                        <m:ctrlPr>
                          <a:rPr lang="en-US" sz="1400" i="1" smtClean="0">
                            <a:latin typeface="Cambria Math"/>
                          </a:rPr>
                        </m:ctrlPr>
                      </m:sSubPr>
                      <m:e>
                        <m:acc>
                          <m:accPr>
                            <m:chr m:val="⃗"/>
                            <m:ctrlPr>
                              <a:rPr lang="en-US" sz="1400" i="1" smtClean="0">
                                <a:latin typeface="Cambria Math"/>
                              </a:rPr>
                            </m:ctrlPr>
                          </m:accPr>
                          <m:e>
                            <m:r>
                              <a:rPr lang="en-US" sz="1400" b="1" i="0" smtClean="0">
                                <a:latin typeface="Cambria Math"/>
                              </a:rPr>
                              <m:t>𝐅</m:t>
                            </m:r>
                          </m:e>
                        </m:acc>
                      </m:e>
                      <m:sub>
                        <m:r>
                          <m:rPr>
                            <m:sty m:val="p"/>
                          </m:rPr>
                          <a:rPr lang="en-US" sz="1400" b="0" i="0" smtClean="0">
                            <a:latin typeface="Cambria Math"/>
                          </a:rPr>
                          <m:t>app</m:t>
                        </m:r>
                      </m:sub>
                    </m:sSub>
                  </m:oMath>
                </a14:m>
                <a:r>
                  <a:rPr lang="en-US" sz="1400" dirty="0"/>
                  <a:t> is the total applied force of the tugboats.</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76" t="-524"/>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758212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Exercise 61</a:t>
            </a:r>
          </a:p>
        </p:txBody>
      </p:sp>
      <p:pic>
        <p:nvPicPr>
          <p:cNvPr id="2" name="Picture Placeholder 1" descr="A mountain climber is drawn leaning away from the rock face with her feet against the rock face. The rope extends up from the climber  at an angle of 31 degrees to the vertical. The climbers legs are straight and make an angle of fifteen degrees with the rock face. The force vector F sub T starts at the harness and points away from the climber, along the rope. The force vector F sub legs starts at climber’s feet and points away from the rock, parallel to her leg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132" b="-3132"/>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468410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62</a:t>
            </a:r>
          </a:p>
        </p:txBody>
      </p:sp>
      <p:pic>
        <p:nvPicPr>
          <p:cNvPr id="2" name="Picture Placeholder 1" descr="A block of ice is being pushed with a force F that is directed at an angle of twenty five degrees below the horizonta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880" r="-16880"/>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3032569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63</a:t>
            </a:r>
          </a:p>
        </p:txBody>
      </p:sp>
      <p:pic>
        <p:nvPicPr>
          <p:cNvPr id="2" name="Picture Placeholder 1" descr="A block of ice is being pulled with a force F that is directed at an angle of twenty five degrees above the horizonta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385" r="-16385"/>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8921251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70</a:t>
            </a:r>
          </a:p>
        </p:txBody>
      </p:sp>
      <p:pic>
        <p:nvPicPr>
          <p:cNvPr id="2" name="Picture Placeholder 1" descr="The figure is an illustration of a man riding a bicycle, viewed from the front. The rider and bike are tilted to the right at an angle theta to the vertical. Three force vectors are shown as solid line arrows. One is from the bottom of the front wheel to the right showing the centripetal force F sub c. A second is from the same point vertically upward showing the force N. The third is from the chest of the rider vertically downward showing his weight, w. An additional broken line arrow from the bottom of the wheel to the chest point, at an angle theta to the right of vertical, is also shown and labeled with force F exerting on it.  The vectors F sub c, w and F form a right triangle whose hypotenuse is F. A free-body diagram is also given above the figure showing vectors w and F. The vector relations F equals the sum of N and F sub c, and N equals w are also given alongside the figur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8179" r="-48179"/>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4677151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72</a:t>
            </a:r>
          </a:p>
        </p:txBody>
      </p:sp>
      <p:pic>
        <p:nvPicPr>
          <p:cNvPr id="2" name="Picture Placeholder 1" descr="An illustration of a loop of a roller. The radius of curvature is smaller at the top than on the sides and bottom. The radius of the loop at the tom is shown and labeled as r sub minimum. The radius at the lowest part of the loop is labeled as r sub maximum.  The track is on the inside surface of the loop. The motion is indicated by arrows, starting at ground level to the right of the loop, going up inside the loop on the left, then down the inside right of the loop, and out again at ground level on the left. Four location on the track, A, B, C, and D and B, are labeled. Point A is at ground level, to the right of the loop, where the track is straight and horizontal. Point B is part way up the left side of the loop. Point C is part way up the right side of the loop, at the same level as point B. Point D is at ground level, to the left of the loop, where the track is straight and horizont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981" r="-48981"/>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911014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73</a:t>
            </a:r>
          </a:p>
        </p:txBody>
      </p:sp>
      <p:pic>
        <p:nvPicPr>
          <p:cNvPr id="2" name="Picture Placeholder 1" descr="An illustration of a loop of a roller coaster with a child seated in a car approaching the loop. The track is on the inside surface of the loop. Two location on the loop, A and B, are labeled. Point A is at the top of the loop. Point B is down and to the left of A. The angle between the radii to points A and B is thirty degr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4921" r="-54921"/>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9110143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93</a:t>
            </a:r>
          </a:p>
        </p:txBody>
      </p:sp>
      <p:pic>
        <p:nvPicPr>
          <p:cNvPr id="2" name="Picture Placeholder 1" descr="Mass M is suspended from strings 1 and 2. String 1 connects to a wall at a point below and to the left of the mass. String 1 makes an angle of 40 degrees below the horizontal. String 2 connects to a ceiling at a point above and to the right of the mass. String 2 makes an angle of 40 degrees to the right of vertic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262" r="-55262"/>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8839001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94</a:t>
            </a:r>
          </a:p>
        </p:txBody>
      </p:sp>
      <p:pic>
        <p:nvPicPr>
          <p:cNvPr id="2" name="Picture Placeholder 1" descr="Two blocks are shown. One block, labeled 2 M is on a horizontal table. A force F pulls on the 2 M block up and to the left at an angle of 30 degrees above the horizontal. On the opposite side, the block is connected to a string that pulls it to the right. The string passes over a pulley at edge of the table, then hangs straight down and connects to  the second block, labeled M. Block 2 is not in contact with the ramp."/>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457" r="-26457"/>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0848692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exercise 95</a:t>
            </a:r>
          </a:p>
        </p:txBody>
      </p:sp>
      <p:pic>
        <p:nvPicPr>
          <p:cNvPr id="2" name="Picture Placeholder 1" descr="Two blocks, both mass M are connected by a string that passes over a pulley between the blocks. The upper block is on a surface that slopes down and to the right at an angle of 30 degrees to the horizontal. The pulley is attached to the corner at the bottom of the slope, where the surface then bends and goes vertically down. The lower mass hangs straight down. It is not in contact with the surfac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283" b="-12283"/>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1215858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99</a:t>
            </a:r>
          </a:p>
        </p:txBody>
      </p:sp>
      <p:pic>
        <p:nvPicPr>
          <p:cNvPr id="3" name="Picture Placeholder 2" descr="An illustration showing a tug boat pulling two barges. The barge directly attached to the tug boat has mass 2.00 times 10 to the third kilograms. The barge at the end,  behind the first barge, has mass 3.00 times 10 to the third kilogram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118" r="-18118"/>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159082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6.5</a:t>
            </a:r>
          </a:p>
        </p:txBody>
      </p:sp>
      <p:pic>
        <p:nvPicPr>
          <p:cNvPr id="2" name="Picture Placeholder 1" descr="A person is standing on a bathroom scale in an elevator. His weight w is shown by an arrow near his chest, pointing downward. F sub s is the force of the scale on the person, shown by a vector starting from his feet pointing vertically upward. W sub s is the weight of the scale, shown by a vector starting at the scale pointing pointing vertically downward. W sub e is the weight of the elevator, shown by a broken arrow starting at the bottom of the elevator pointing vertically downward. F sub p is the force of the person on the scale, drawn starting at the scale and pointing vertically downward. F sub t is the force of the scale on the floor of the elevator, pointing vertically downward, and N is the normal force of the floor on the scale, starting on the elevator near the scale pointing upward. (b) The same person is shown on the scale in the elevator, but only a few forces are shown acting on the person, which is our system of interest. W is shown by an arrow acting downward, and F sub s is the force of the scale on the person, shown by a vector starting from his feet pointing vertically upward. The free-body diagram is also shown, with two forces acting on a point. F sub s acts vertically upward, and w acts vertically downward. An x y coordinate system is shown, with positive x to the right and positive y upward."/>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48018" r="-48018"/>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pPr marL="228600" indent="-228600">
                  <a:buAutoNum type="alphaLcParenBoth"/>
                </a:pPr>
                <a:r>
                  <a:rPr lang="en-US" sz="1000" dirty="0">
                    <a:solidFill>
                      <a:schemeClr val="tx1"/>
                    </a:solidFill>
                  </a:rPr>
                  <a:t>The various forces acting when a person stands on a bathroom scale in an elevator. The arrows are approximately correct for when the elevator is accelerating upward—broken arrows represent forces too large to be drawn to scale. </a:t>
                </a:r>
                <a14:m>
                  <m:oMath xmlns:m="http://schemas.openxmlformats.org/officeDocument/2006/math">
                    <m:acc>
                      <m:accPr>
                        <m:chr m:val="⃗"/>
                        <m:ctrlPr>
                          <a:rPr lang="en-US" sz="1000" i="1">
                            <a:solidFill>
                              <a:schemeClr val="tx1"/>
                            </a:solidFill>
                            <a:latin typeface="Cambria Math"/>
                          </a:rPr>
                        </m:ctrlPr>
                      </m:accPr>
                      <m:e>
                        <m:r>
                          <a:rPr lang="en-US" sz="1000" b="1">
                            <a:solidFill>
                              <a:schemeClr val="tx1"/>
                            </a:solidFill>
                            <a:latin typeface="Cambria Math"/>
                          </a:rPr>
                          <m:t>𝐓</m:t>
                        </m:r>
                      </m:e>
                    </m:acc>
                  </m:oMath>
                </a14:m>
                <a:r>
                  <a:rPr lang="en-US" sz="1000" dirty="0">
                    <a:solidFill>
                      <a:schemeClr val="tx1"/>
                    </a:solidFill>
                  </a:rPr>
                  <a:t> is the tension in the supporting cable, </a:t>
                </a:r>
                <a14:m>
                  <m:oMath xmlns:m="http://schemas.openxmlformats.org/officeDocument/2006/math">
                    <m:acc>
                      <m:accPr>
                        <m:chr m:val="⃗"/>
                        <m:ctrlPr>
                          <a:rPr lang="en-US" sz="1000" i="1">
                            <a:solidFill>
                              <a:schemeClr val="tx1"/>
                            </a:solidFill>
                            <a:latin typeface="Cambria Math"/>
                          </a:rPr>
                        </m:ctrlPr>
                      </m:accPr>
                      <m:e>
                        <m:r>
                          <a:rPr lang="en-US" sz="1000" b="1">
                            <a:solidFill>
                              <a:schemeClr val="tx1"/>
                            </a:solidFill>
                            <a:latin typeface="Cambria Math"/>
                          </a:rPr>
                          <m:t>𝐰</m:t>
                        </m:r>
                      </m:e>
                    </m:acc>
                    <m:r>
                      <a:rPr lang="en-US" sz="1000" b="1" i="1">
                        <a:solidFill>
                          <a:schemeClr val="tx1"/>
                        </a:solidFill>
                        <a:latin typeface="Cambria Math"/>
                      </a:rPr>
                      <m:t> </m:t>
                    </m:r>
                  </m:oMath>
                </a14:m>
                <a:r>
                  <a:rPr lang="en-US" sz="1000" dirty="0">
                    <a:solidFill>
                      <a:schemeClr val="tx1"/>
                    </a:solidFill>
                  </a:rPr>
                  <a:t>is the weight of the person, </a:t>
                </a:r>
                <a14:m>
                  <m:oMath xmlns:m="http://schemas.openxmlformats.org/officeDocument/2006/math">
                    <m:sSub>
                      <m:sSubPr>
                        <m:ctrlPr>
                          <a:rPr lang="en-US" sz="1000" i="1">
                            <a:solidFill>
                              <a:schemeClr val="tx1"/>
                            </a:solidFill>
                            <a:latin typeface="Cambria Math"/>
                          </a:rPr>
                        </m:ctrlPr>
                      </m:sSubPr>
                      <m:e>
                        <m:acc>
                          <m:accPr>
                            <m:chr m:val="⃗"/>
                            <m:ctrlPr>
                              <a:rPr lang="en-US" sz="1000" i="1">
                                <a:solidFill>
                                  <a:schemeClr val="tx1"/>
                                </a:solidFill>
                                <a:latin typeface="Cambria Math"/>
                              </a:rPr>
                            </m:ctrlPr>
                          </m:accPr>
                          <m:e>
                            <m:r>
                              <a:rPr lang="en-US" sz="1000" b="1">
                                <a:solidFill>
                                  <a:schemeClr val="tx1"/>
                                </a:solidFill>
                                <a:latin typeface="Cambria Math"/>
                              </a:rPr>
                              <m:t>𝐰</m:t>
                            </m:r>
                          </m:e>
                        </m:acc>
                      </m:e>
                      <m:sub>
                        <m:r>
                          <m:rPr>
                            <m:sty m:val="p"/>
                          </m:rPr>
                          <a:rPr lang="en-US" sz="1000">
                            <a:solidFill>
                              <a:schemeClr val="tx1"/>
                            </a:solidFill>
                            <a:latin typeface="Cambria Math"/>
                          </a:rPr>
                          <m:t>s</m:t>
                        </m:r>
                      </m:sub>
                    </m:sSub>
                  </m:oMath>
                </a14:m>
                <a:r>
                  <a:rPr lang="en-US" sz="1000" dirty="0">
                    <a:solidFill>
                      <a:schemeClr val="tx1"/>
                    </a:solidFill>
                  </a:rPr>
                  <a:t> is the weight of the scale, </a:t>
                </a:r>
                <a14:m>
                  <m:oMath xmlns:m="http://schemas.openxmlformats.org/officeDocument/2006/math">
                    <m:sSub>
                      <m:sSubPr>
                        <m:ctrlPr>
                          <a:rPr lang="en-US" sz="1000" i="1">
                            <a:solidFill>
                              <a:schemeClr val="tx1"/>
                            </a:solidFill>
                            <a:latin typeface="Cambria Math"/>
                          </a:rPr>
                        </m:ctrlPr>
                      </m:sSubPr>
                      <m:e>
                        <m:acc>
                          <m:accPr>
                            <m:chr m:val="⃗"/>
                            <m:ctrlPr>
                              <a:rPr lang="en-US" sz="1000" i="1">
                                <a:solidFill>
                                  <a:schemeClr val="tx1"/>
                                </a:solidFill>
                                <a:latin typeface="Cambria Math"/>
                              </a:rPr>
                            </m:ctrlPr>
                          </m:accPr>
                          <m:e>
                            <m:r>
                              <a:rPr lang="en-US" sz="1000" b="1">
                                <a:solidFill>
                                  <a:schemeClr val="tx1"/>
                                </a:solidFill>
                                <a:latin typeface="Cambria Math"/>
                              </a:rPr>
                              <m:t>𝐰</m:t>
                            </m:r>
                          </m:e>
                        </m:acc>
                      </m:e>
                      <m:sub>
                        <m:r>
                          <m:rPr>
                            <m:sty m:val="p"/>
                          </m:rPr>
                          <a:rPr lang="en-US" sz="1000">
                            <a:solidFill>
                              <a:schemeClr val="tx1"/>
                            </a:solidFill>
                            <a:latin typeface="Cambria Math"/>
                          </a:rPr>
                          <m:t>e</m:t>
                        </m:r>
                      </m:sub>
                    </m:sSub>
                    <m:r>
                      <a:rPr lang="en-US" sz="1000" i="1">
                        <a:solidFill>
                          <a:schemeClr val="tx1"/>
                        </a:solidFill>
                        <a:latin typeface="Cambria Math"/>
                      </a:rPr>
                      <m:t> </m:t>
                    </m:r>
                  </m:oMath>
                </a14:m>
                <a:r>
                  <a:rPr lang="en-US" sz="1000" dirty="0">
                    <a:solidFill>
                      <a:schemeClr val="tx1"/>
                    </a:solidFill>
                  </a:rPr>
                  <a:t>is the weight of the elevator, </a:t>
                </a:r>
                <a14:m>
                  <m:oMath xmlns:m="http://schemas.openxmlformats.org/officeDocument/2006/math">
                    <m:sSub>
                      <m:sSubPr>
                        <m:ctrlPr>
                          <a:rPr lang="en-US" sz="1000" i="1">
                            <a:solidFill>
                              <a:schemeClr val="tx1"/>
                            </a:solidFill>
                            <a:latin typeface="Cambria Math"/>
                          </a:rPr>
                        </m:ctrlPr>
                      </m:sSubPr>
                      <m:e>
                        <m:acc>
                          <m:accPr>
                            <m:chr m:val="⃗"/>
                            <m:ctrlPr>
                              <a:rPr lang="en-US" sz="1000" i="1">
                                <a:solidFill>
                                  <a:schemeClr val="tx1"/>
                                </a:solidFill>
                                <a:latin typeface="Cambria Math"/>
                              </a:rPr>
                            </m:ctrlPr>
                          </m:accPr>
                          <m:e>
                            <m:r>
                              <a:rPr lang="en-US" sz="1000" b="1">
                                <a:solidFill>
                                  <a:schemeClr val="tx1"/>
                                </a:solidFill>
                                <a:latin typeface="Cambria Math"/>
                              </a:rPr>
                              <m:t>𝐅</m:t>
                            </m:r>
                          </m:e>
                        </m:acc>
                      </m:e>
                      <m:sub>
                        <m:r>
                          <m:rPr>
                            <m:sty m:val="p"/>
                          </m:rPr>
                          <a:rPr lang="en-US" sz="1000">
                            <a:solidFill>
                              <a:schemeClr val="tx1"/>
                            </a:solidFill>
                            <a:latin typeface="Cambria Math"/>
                          </a:rPr>
                          <m:t>s</m:t>
                        </m:r>
                      </m:sub>
                    </m:sSub>
                    <m:r>
                      <a:rPr lang="en-US" sz="1000" i="1">
                        <a:solidFill>
                          <a:schemeClr val="tx1"/>
                        </a:solidFill>
                        <a:latin typeface="Cambria Math"/>
                      </a:rPr>
                      <m:t> </m:t>
                    </m:r>
                  </m:oMath>
                </a14:m>
                <a:r>
                  <a:rPr lang="en-US" sz="1000" dirty="0">
                    <a:solidFill>
                      <a:schemeClr val="tx1"/>
                    </a:solidFill>
                  </a:rPr>
                  <a:t>is the force of the scale on the person, </a:t>
                </a:r>
                <a14:m>
                  <m:oMath xmlns:m="http://schemas.openxmlformats.org/officeDocument/2006/math">
                    <m:sSub>
                      <m:sSubPr>
                        <m:ctrlPr>
                          <a:rPr lang="en-US" sz="1000" i="1">
                            <a:solidFill>
                              <a:schemeClr val="tx1"/>
                            </a:solidFill>
                            <a:latin typeface="Cambria Math"/>
                          </a:rPr>
                        </m:ctrlPr>
                      </m:sSubPr>
                      <m:e>
                        <m:acc>
                          <m:accPr>
                            <m:chr m:val="⃗"/>
                            <m:ctrlPr>
                              <a:rPr lang="en-US" sz="1000" i="1">
                                <a:solidFill>
                                  <a:schemeClr val="tx1"/>
                                </a:solidFill>
                                <a:latin typeface="Cambria Math"/>
                              </a:rPr>
                            </m:ctrlPr>
                          </m:accPr>
                          <m:e>
                            <m:r>
                              <a:rPr lang="en-US" sz="1000" b="1">
                                <a:solidFill>
                                  <a:schemeClr val="tx1"/>
                                </a:solidFill>
                                <a:latin typeface="Cambria Math"/>
                              </a:rPr>
                              <m:t>𝐅</m:t>
                            </m:r>
                          </m:e>
                        </m:acc>
                      </m:e>
                      <m:sub>
                        <m:r>
                          <m:rPr>
                            <m:sty m:val="p"/>
                          </m:rPr>
                          <a:rPr lang="en-US" sz="1000">
                            <a:solidFill>
                              <a:schemeClr val="tx1"/>
                            </a:solidFill>
                            <a:latin typeface="Cambria Math"/>
                          </a:rPr>
                          <m:t>p</m:t>
                        </m:r>
                      </m:sub>
                    </m:sSub>
                  </m:oMath>
                </a14:m>
                <a:r>
                  <a:rPr lang="en-US" sz="1000" dirty="0">
                    <a:solidFill>
                      <a:schemeClr val="tx1"/>
                    </a:solidFill>
                  </a:rPr>
                  <a:t> is the force of the person on the scale, </a:t>
                </a:r>
                <a14:m>
                  <m:oMath xmlns:m="http://schemas.openxmlformats.org/officeDocument/2006/math">
                    <m:sSub>
                      <m:sSubPr>
                        <m:ctrlPr>
                          <a:rPr lang="en-US" sz="1000" i="1">
                            <a:solidFill>
                              <a:schemeClr val="tx1"/>
                            </a:solidFill>
                            <a:latin typeface="Cambria Math"/>
                          </a:rPr>
                        </m:ctrlPr>
                      </m:sSubPr>
                      <m:e>
                        <m:acc>
                          <m:accPr>
                            <m:chr m:val="⃗"/>
                            <m:ctrlPr>
                              <a:rPr lang="en-US" sz="1000" i="1">
                                <a:solidFill>
                                  <a:schemeClr val="tx1"/>
                                </a:solidFill>
                                <a:latin typeface="Cambria Math"/>
                              </a:rPr>
                            </m:ctrlPr>
                          </m:accPr>
                          <m:e>
                            <m:r>
                              <a:rPr lang="en-US" sz="1000" b="1">
                                <a:solidFill>
                                  <a:schemeClr val="tx1"/>
                                </a:solidFill>
                                <a:latin typeface="Cambria Math"/>
                              </a:rPr>
                              <m:t>𝐅</m:t>
                            </m:r>
                          </m:e>
                        </m:acc>
                      </m:e>
                      <m:sub>
                        <m:r>
                          <m:rPr>
                            <m:sty m:val="p"/>
                          </m:rPr>
                          <a:rPr lang="en-US" sz="1000">
                            <a:solidFill>
                              <a:schemeClr val="tx1"/>
                            </a:solidFill>
                            <a:latin typeface="Cambria Math"/>
                          </a:rPr>
                          <m:t>t</m:t>
                        </m:r>
                      </m:sub>
                    </m:sSub>
                    <m:r>
                      <a:rPr lang="en-US" sz="1000" i="1">
                        <a:solidFill>
                          <a:schemeClr val="tx1"/>
                        </a:solidFill>
                        <a:latin typeface="Cambria Math"/>
                      </a:rPr>
                      <m:t> </m:t>
                    </m:r>
                  </m:oMath>
                </a14:m>
                <a:r>
                  <a:rPr lang="en-US" sz="1000" dirty="0">
                    <a:solidFill>
                      <a:schemeClr val="tx1"/>
                    </a:solidFill>
                  </a:rPr>
                  <a:t> is the force of the scale on the floor of the elevator, and </a:t>
                </a:r>
                <a14:m>
                  <m:oMath xmlns:m="http://schemas.openxmlformats.org/officeDocument/2006/math">
                    <m:acc>
                      <m:accPr>
                        <m:chr m:val="⃗"/>
                        <m:ctrlPr>
                          <a:rPr lang="en-US" sz="1000" i="1">
                            <a:solidFill>
                              <a:schemeClr val="tx1"/>
                            </a:solidFill>
                            <a:latin typeface="Cambria Math"/>
                          </a:rPr>
                        </m:ctrlPr>
                      </m:accPr>
                      <m:e>
                        <m:r>
                          <a:rPr lang="en-US" sz="1000" b="1">
                            <a:solidFill>
                              <a:schemeClr val="tx1"/>
                            </a:solidFill>
                            <a:latin typeface="Cambria Math"/>
                          </a:rPr>
                          <m:t>𝐍</m:t>
                        </m:r>
                      </m:e>
                    </m:acc>
                    <m:r>
                      <a:rPr lang="en-US" sz="1000" b="1" i="1">
                        <a:solidFill>
                          <a:schemeClr val="tx1"/>
                        </a:solidFill>
                        <a:latin typeface="Cambria Math"/>
                      </a:rPr>
                      <m:t> </m:t>
                    </m:r>
                  </m:oMath>
                </a14:m>
                <a:r>
                  <a:rPr lang="en-US" sz="1000" dirty="0">
                    <a:solidFill>
                      <a:schemeClr val="tx1"/>
                    </a:solidFill>
                  </a:rPr>
                  <a:t>is the force of the floor upward on the scale.</a:t>
                </a:r>
              </a:p>
              <a:p>
                <a:pPr marL="228600" indent="-228600">
                  <a:buAutoNum type="alphaLcParenBoth"/>
                </a:pPr>
                <a:r>
                  <a:rPr lang="en-US" sz="1000" dirty="0">
                    <a:solidFill>
                      <a:schemeClr val="tx1"/>
                    </a:solidFill>
                  </a:rPr>
                  <a:t>The free-body diagram shows only the external forces acting on the designated system of interest—the person—and is the diagram we use for the solution of the problem.</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r="-227" b="-17277"/>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7459409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108</a:t>
            </a:r>
          </a:p>
        </p:txBody>
      </p:sp>
      <p:pic>
        <p:nvPicPr>
          <p:cNvPr id="2" name="Picture Placeholder 1" descr="An illustration of a 10.0 kilogram block being pushed into a slope by a horizontal force F. The slope angles up and to the right at an angle of 30 degrees to the horizontal and the force F points to the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037" r="-13037"/>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0955234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109</a:t>
            </a:r>
          </a:p>
        </p:txBody>
      </p:sp>
      <p:pic>
        <p:nvPicPr>
          <p:cNvPr id="2" name="Picture Placeholder 1" descr="Block 1 is on a ramp inclined up and to the right at an angle of 37 degrees above the horizontal. It is connected to a string that passes over a pulley at the top of the ramp, then hangs straight down and connects to  block 2. Block 2 is not in contact with the ramp."/>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8538" r="-38538"/>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2127899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113</a:t>
            </a:r>
          </a:p>
        </p:txBody>
      </p:sp>
      <p:pic>
        <p:nvPicPr>
          <p:cNvPr id="2" name="Picture Placeholder 1" descr="The figure shows a truck moving to the right at 100 kilometers per hour and a 50 kilogram crate on the ground behind the truck."/>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454" b="-5454"/>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9545992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123</a:t>
            </a:r>
          </a:p>
        </p:txBody>
      </p:sp>
      <p:pic>
        <p:nvPicPr>
          <p:cNvPr id="2" name="Picture Placeholder 1" descr="Two blocks, 1.0 kilograms on the left and 3.0 kilograms on the right, are connected by a string and are on a horizontal surface. Force F acts on the 3.0 kilogram mass and points up and to the right at a angle of 60 degrees above the horizonta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148" r="-9148"/>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164035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124</a:t>
            </a:r>
          </a:p>
        </p:txBody>
      </p:sp>
      <p:pic>
        <p:nvPicPr>
          <p:cNvPr id="2" name="Picture Placeholder 1" descr="Two blocks, 2 M on the left and M on the right, are connected by a string and are on a horizontal surface. Force F acts on M and points to the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8842" b="-28842"/>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2789048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125</a:t>
            </a:r>
          </a:p>
        </p:txBody>
      </p:sp>
      <p:pic>
        <p:nvPicPr>
          <p:cNvPr id="2" name="Picture Placeholder 1" descr="Two blocks, M on the left and 3 M on the right, are connected by a string and are on a horizontal surface. The following forces are indicated: f sub k 2 acting on M and pointing to the right, f sub k 1 acting on 3 M and pointing to the right, F acting on 3 M and pointing to the left, N sub 2 acting on M and pointing up, N sub 1 acting on 3 M and pointing up, M g acting on M and pointing down, , 3 M g acting on 3 M and pointing dow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339" r="-21339"/>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5893898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126</a:t>
            </a:r>
          </a:p>
        </p:txBody>
      </p:sp>
      <p:pic>
        <p:nvPicPr>
          <p:cNvPr id="2" name="Picture Placeholder 1" descr="Rectangular block M sub 2 is on a horizontal surface. Rectangular block M sub 1 is on top of block M sub 2. A force F pushes on block M sub 1. Force F is directed down and to the right, at a angle theta to the horizonta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9173" r="-39173"/>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143703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128</a:t>
            </a:r>
          </a:p>
        </p:txBody>
      </p:sp>
      <p:pic>
        <p:nvPicPr>
          <p:cNvPr id="2" name="Picture Placeholder 1" descr="Two carts connected by a string passing over a pulley are on either side of a double inclined plane. The string passes over a pulley attached to the top of the double incline. On the left, the incline makes an angle of 37 degrees with the horizontal and the cart on that side has mass 10 kilograms. On the right, the incline makes an angle of 53 degrees with the horizontal and the cart on that side has mass 15 kilogram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444" r="-15444"/>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5675268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Exercise 130</a:t>
            </a:r>
          </a:p>
        </p:txBody>
      </p:sp>
      <p:pic>
        <p:nvPicPr>
          <p:cNvPr id="2" name="Picture Placeholder 1" descr="(a) A photograph of a high g training centrifuge. The astronaut sits in a cage at the end of a long arm that rotates in a horizontal plane. (b) An illustration of a top view of the centrifuge along with an illustration of the forces. The free body diagram shows the weight, w, pointing vertically down and the force F sub arm pointing up and to the left. The forces are then shown rearranged to form a right triangle. F sub arm is the hypotenuse of the triangle pointing up and left, w is the vertical side pointing down, and F sub c is the base pointing to the left. The F sub c arrow is then shown separately with the notation that vector F sub c equals F sub ne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981" r="-15981"/>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3366632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pPr algn="ctr"/>
            <a:r>
              <a:rPr lang="en-US" sz="1600" dirty="0"/>
              <a:t>This </a:t>
            </a:r>
            <a:r>
              <a:rPr lang="en-US" sz="1600" dirty="0" err="1"/>
              <a:t>OpenStax</a:t>
            </a:r>
            <a:r>
              <a:rPr lang="en-US" sz="1600" dirty="0"/>
              <a:t> ancillary resource is © Rice University under a CC-BY 4.0 International license; it may be reproduced or modified but must be attributed to </a:t>
            </a:r>
            <a:r>
              <a:rPr lang="en-US" sz="1600" dirty="0" err="1"/>
              <a:t>OpenStax</a:t>
            </a:r>
            <a:r>
              <a:rPr lang="en-US" sz="1600" dirty="0"/>
              <a:t>, Rice University and any changes must be noted.</a:t>
            </a:r>
          </a:p>
        </p:txBody>
      </p:sp>
    </p:spTree>
    <p:extLst>
      <p:ext uri="{BB962C8B-B14F-4D97-AF65-F5344CB8AC3E}">
        <p14:creationId xmlns:p14="http://schemas.microsoft.com/office/powerpoint/2010/main" val="3863019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6.6</a:t>
            </a:r>
          </a:p>
        </p:txBody>
      </p:sp>
      <p:pic>
        <p:nvPicPr>
          <p:cNvPr id="2" name="Picture Placeholder 1" descr="(a) Block m sub 1 is on a horizontal surface. It is connected to a string that passes over a pulley then hangs straight down and connects to block m sub 2. Block m sub 1 has acceleration a sub 1 directed to the right. Block m sub 2 has acceleration a sub 2 directed downward. (b) Free body diagrams of each block. Block m sub 1 has force w sub 1 directed vertically down, N directed vertically up, and T directed horizontally to the right. Block m sub 2 has force w sub 2 directed vertically down, and T directed vertically up. The x y coordinate system has positive x to the right and positive y u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311" r="-24311"/>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r>
              <a:rPr lang="en-US" sz="1600" dirty="0"/>
              <a:t>Block 1 is connected by a light string to block 2. </a:t>
            </a:r>
          </a:p>
          <a:p>
            <a:pPr marL="342900" indent="-342900">
              <a:buFontTx/>
              <a:buAutoNum type="alphaLcParenBoth"/>
            </a:pPr>
            <a:r>
              <a:rPr lang="en-US" sz="1600" dirty="0"/>
              <a:t>The free-body diagrams of the blocks.</a:t>
            </a:r>
            <a:endParaRPr lang="en-US" sz="1600" b="0" dirty="0">
              <a:solidFill>
                <a:schemeClr val="tx1"/>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49517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6.7</a:t>
            </a:r>
          </a:p>
        </p:txBody>
      </p:sp>
      <p:pic>
        <p:nvPicPr>
          <p:cNvPr id="2" name="Picture Placeholder 1" descr="An Atwood machine consists of masses suspended on either side of a pulley by a string passing over the pulley. In the figure, mass m sub 1 is on the left and mass m sub 2 is on the right. The free body diagram of block one shows mass one with force vector T pointing vertically up and force vector w sub one pointing vertically down. The free body diagram of block two shows mass two with force vector T pointing vertically up and force vector w sub two pointing vertically d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789" r="-30789"/>
          <a:stretch>
            <a:fillRect/>
          </a:stretch>
        </p:blipFill>
        <p:spPr/>
      </p:pic>
      <p:sp>
        <p:nvSpPr>
          <p:cNvPr id="7" name="Text Placeholder 6"/>
          <p:cNvSpPr>
            <a:spLocks noGrp="1"/>
          </p:cNvSpPr>
          <p:nvPr>
            <p:ph type="body" sz="quarter" idx="14"/>
          </p:nvPr>
        </p:nvSpPr>
        <p:spPr/>
        <p:txBody>
          <a:bodyPr>
            <a:normAutofit/>
          </a:bodyPr>
          <a:lstStyle/>
          <a:p>
            <a:r>
              <a:rPr lang="en-US" sz="1600" dirty="0"/>
              <a:t>An Atwood machine and free-body diagrams for each of the two blocks.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973859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6.8</a:t>
            </a:r>
          </a:p>
        </p:txBody>
      </p:sp>
      <p:pic>
        <p:nvPicPr>
          <p:cNvPr id="2" name="Picture Placeholder 1" descr="Figure (a) shows a baggage tractor driving to the left and pulling two luggage carts. The external forces on the system are shown. The forces on the tractor are F sub tractor, horizontally to the left, N sub tractor vertically up, and w sub tractor vertically down. The forces on the cart immediately behind the tractor, cart A, are N sub A vertically up, and w sub A vertically down. The forces on cart B, the one behind cart A, are N sub B vertically up, and w sub B vertically down. Figure (b) shows the free body diagram of the tractor, consisting of F sub tractor, horizontally to the left, N sub tractor vertically up, w sub tractor vertically down, and T horizontally to the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707" b="-11707"/>
          <a:stretch>
            <a:fillRect/>
          </a:stretch>
        </p:blipFill>
        <p:spPr/>
      </p:pic>
      <p:sp>
        <p:nvSpPr>
          <p:cNvPr id="7" name="Text Placeholder 6"/>
          <p:cNvSpPr>
            <a:spLocks noGrp="1"/>
          </p:cNvSpPr>
          <p:nvPr>
            <p:ph type="body" sz="quarter" idx="14"/>
          </p:nvPr>
        </p:nvSpPr>
        <p:spPr/>
        <p:txBody>
          <a:bodyPr>
            <a:noAutofit/>
          </a:bodyPr>
          <a:lstStyle/>
          <a:p>
            <a:pPr marL="342900" indent="-342900">
              <a:buFontTx/>
              <a:buAutoNum type="alphaLcParenBoth"/>
            </a:pPr>
            <a:r>
              <a:rPr lang="en-US" sz="1600" dirty="0"/>
              <a:t>A free-body diagram is shown, which indicates all the external forces on the system consisting of the tractor and baggage carts for carrying airline luggage. </a:t>
            </a:r>
          </a:p>
          <a:p>
            <a:pPr marL="342900" indent="-342900">
              <a:buFontTx/>
              <a:buAutoNum type="alphaLcParenBoth"/>
            </a:pPr>
            <a:r>
              <a:rPr lang="en-US" sz="1600" dirty="0"/>
              <a:t>A free-body diagram of the tractor only is shown isolated in order to calculate the tension in the cable to the carts.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7796099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449</TotalTime>
  <Words>2259</Words>
  <Application>Microsoft Office PowerPoint</Application>
  <PresentationFormat>On-screen Show (4:3)</PresentationFormat>
  <Paragraphs>125</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Essential</vt:lpstr>
      <vt:lpstr>PowerPoint Presentation</vt:lpstr>
      <vt:lpstr>Figure 6.1</vt:lpstr>
      <vt:lpstr>Figure 6.2</vt:lpstr>
      <vt:lpstr>Figure 6.3</vt:lpstr>
      <vt:lpstr>Figure 6.4</vt:lpstr>
      <vt:lpstr>Figure 6.5</vt:lpstr>
      <vt:lpstr>Figure 6.6</vt:lpstr>
      <vt:lpstr>Figure 6.7</vt:lpstr>
      <vt:lpstr>Figure 6.8</vt:lpstr>
      <vt:lpstr>Figure 6.9</vt:lpstr>
      <vt:lpstr>Figure 6.10</vt:lpstr>
      <vt:lpstr>Figure 6.11</vt:lpstr>
      <vt:lpstr>Figure 6.12</vt:lpstr>
      <vt:lpstr>Figure 6.13</vt:lpstr>
      <vt:lpstr>Figure 6.14</vt:lpstr>
      <vt:lpstr>Figure 6.15</vt:lpstr>
      <vt:lpstr>Figure 6.16</vt:lpstr>
      <vt:lpstr>Figure 6.17</vt:lpstr>
      <vt:lpstr>Figure 6.18</vt:lpstr>
      <vt:lpstr>Figure 6.19</vt:lpstr>
      <vt:lpstr>Figure 6.20</vt:lpstr>
      <vt:lpstr>Figure 6.21</vt:lpstr>
      <vt:lpstr>Figure 6.22</vt:lpstr>
      <vt:lpstr>Figure 6.23</vt:lpstr>
      <vt:lpstr>Figure 6.24</vt:lpstr>
      <vt:lpstr>Figure 6.25</vt:lpstr>
      <vt:lpstr>Figure 6.26</vt:lpstr>
      <vt:lpstr>Figure 6.27</vt:lpstr>
      <vt:lpstr>Figure 6.28</vt:lpstr>
      <vt:lpstr>Figure 6.29</vt:lpstr>
      <vt:lpstr>Figure 6.30</vt:lpstr>
      <vt:lpstr>Figure 6.31</vt:lpstr>
      <vt:lpstr>Figure 6.32</vt:lpstr>
      <vt:lpstr>Figure 6.33</vt:lpstr>
      <vt:lpstr>Exercise 9</vt:lpstr>
      <vt:lpstr>Exercise 11</vt:lpstr>
      <vt:lpstr>exercise 13</vt:lpstr>
      <vt:lpstr>exercise 15</vt:lpstr>
      <vt:lpstr>Exercise 26</vt:lpstr>
      <vt:lpstr>Exercise 29</vt:lpstr>
      <vt:lpstr>exercise 30</vt:lpstr>
      <vt:lpstr>exercise 42</vt:lpstr>
      <vt:lpstr>exercise 43</vt:lpstr>
      <vt:lpstr>exercise 44</vt:lpstr>
      <vt:lpstr>Exercise 45</vt:lpstr>
      <vt:lpstr>Exercise 51</vt:lpstr>
      <vt:lpstr>Exercise 52</vt:lpstr>
      <vt:lpstr>Exercise 53</vt:lpstr>
      <vt:lpstr>Exercise 56</vt:lpstr>
      <vt:lpstr>Exercise 61</vt:lpstr>
      <vt:lpstr>Exercise 62</vt:lpstr>
      <vt:lpstr>Exercise 63</vt:lpstr>
      <vt:lpstr>exercise 70</vt:lpstr>
      <vt:lpstr>Exercise 72</vt:lpstr>
      <vt:lpstr>Exercise 73</vt:lpstr>
      <vt:lpstr>Exercise 93</vt:lpstr>
      <vt:lpstr>Exercise 94</vt:lpstr>
      <vt:lpstr>exercise 95</vt:lpstr>
      <vt:lpstr>exercise 99</vt:lpstr>
      <vt:lpstr>exercise 108</vt:lpstr>
      <vt:lpstr>exercise 109</vt:lpstr>
      <vt:lpstr>exercise 113</vt:lpstr>
      <vt:lpstr>exercise 123</vt:lpstr>
      <vt:lpstr>Exercise 124</vt:lpstr>
      <vt:lpstr>exercise 125</vt:lpstr>
      <vt:lpstr>exercise 126</vt:lpstr>
      <vt:lpstr>exercise 128</vt:lpstr>
      <vt:lpstr>Exercise 130</vt:lpstr>
      <vt:lpstr>PowerPoint Presentation</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Sarah Evans</cp:lastModifiedBy>
  <cp:revision>60</cp:revision>
  <dcterms:created xsi:type="dcterms:W3CDTF">2012-06-04T02:13:36Z</dcterms:created>
  <dcterms:modified xsi:type="dcterms:W3CDTF">2019-11-14T18:55:02Z</dcterms:modified>
</cp:coreProperties>
</file>